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4" r:id="rId2"/>
    <p:sldId id="324" r:id="rId3"/>
    <p:sldId id="297" r:id="rId4"/>
    <p:sldId id="330" r:id="rId5"/>
    <p:sldId id="331" r:id="rId6"/>
    <p:sldId id="332" r:id="rId7"/>
    <p:sldId id="320" r:id="rId8"/>
    <p:sldId id="322" r:id="rId9"/>
    <p:sldId id="321" r:id="rId10"/>
    <p:sldId id="323" r:id="rId11"/>
    <p:sldId id="275" r:id="rId12"/>
  </p:sldIdLst>
  <p:sldSz cx="9144000" cy="6858000" type="screen4x3"/>
  <p:notesSz cx="6794500" cy="9906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845FAD"/>
    <a:srgbClr val="FFFFFF"/>
    <a:srgbClr val="CCECFF"/>
    <a:srgbClr val="CC3300"/>
    <a:srgbClr val="FFCC00"/>
    <a:srgbClr val="CCFFFF"/>
    <a:srgbClr val="FAF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980" autoAdjust="0"/>
  </p:normalViewPr>
  <p:slideViewPr>
    <p:cSldViewPr>
      <p:cViewPr varScale="1">
        <p:scale>
          <a:sx n="61" d="100"/>
          <a:sy n="61" d="100"/>
        </p:scale>
        <p:origin x="2074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9591911-C6AE-463B-B466-BC83B0D4C9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1E311F5-559C-4956-BB7F-52B03ED9383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9BC0AF5-18F5-415A-B535-5E7251B17756}" type="datetimeFigureOut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5300" name="Rectangle 4">
            <a:extLst>
              <a:ext uri="{FF2B5EF4-FFF2-40B4-BE49-F238E27FC236}">
                <a16:creationId xmlns:a16="http://schemas.microsoft.com/office/drawing/2014/main" id="{6A37CC56-2204-48D4-8C56-854D712ACEF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5FD0E125-0D48-4130-B8E8-770F4E74910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07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fld id="{12D9016A-2888-44B3-97C2-7EB9EE1341C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95B818B-BDDD-417F-A8F0-3F534763D820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1F249A-8948-4CB3-A875-95F6291ADE64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590F351-CE09-4B71-9402-C9BE53615F51}" type="datetimeFigureOut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FB6CE292-055C-4E71-AA83-196E845A6E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9A6FB501-969F-47E7-8604-97964D938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DF1436-2A07-4AA3-B099-CA65D3C9960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E23627-226C-4980-826B-988409BFDF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03" tIns="45651" rIns="91303" bIns="45651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8247DAB-F2D6-4F54-8764-FB8EE20EA5A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4F8DB60-3A4C-426B-9265-056419F9D9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7F4DD4-FE5E-4307-B8D4-CAC79AABDA99}" type="slidenum">
              <a:rPr lang="de-DE" altLang="de-DE">
                <a:latin typeface="Calibri" panose="020F0502020204030204" pitchFamily="34" charset="0"/>
              </a:rPr>
              <a:pPr/>
              <a:t>1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0C27F99-0D32-44EE-A395-3A178C3A1BD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CF9250F8-F04C-413E-94D6-5D51A7D75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47DAB-F2D6-4F54-8764-FB8EE20EA5A9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09190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47DAB-F2D6-4F54-8764-FB8EE20EA5A9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717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47DAB-F2D6-4F54-8764-FB8EE20EA5A9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140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DF45DDA-CA6E-4982-A74D-F1F55A6E07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51C766-F40B-4450-A827-26F1710C1B6D}" type="slidenum">
              <a:rPr lang="de-DE" altLang="de-DE">
                <a:latin typeface="Calibri" panose="020F0502020204030204" pitchFamily="34" charset="0"/>
              </a:rPr>
              <a:pPr/>
              <a:t>3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E0798AB-A5A2-4C4E-80B3-649B6902A5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2950"/>
            <a:ext cx="4951412" cy="37131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412CF676-208C-49DC-84A0-A01882A23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06938"/>
            <a:ext cx="4984750" cy="445611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44704D4-A542-4916-A65C-17041426CC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de-DE" altLang="de-DE">
                <a:ea typeface="MS PGothic" panose="020B0600070205080204" pitchFamily="34" charset="-128"/>
              </a:rPr>
              <a:t>Übertrittsberatung</a:t>
            </a:r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DFFFC-CF47-49A1-BA6E-2C7B55D6C6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8D65DB-D6E5-4DBB-9FE7-1924CEC7F1FF}" type="slidenum">
              <a:rPr lang="de-DE" altLang="de-DE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4</a:t>
            </a:fld>
            <a:endParaRPr lang="de-DE" altLang="de-DE">
              <a:ea typeface="MS PGothic" panose="020B0600070205080204" pitchFamily="34" charset="-128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6B8195C0-7DF9-45A7-BC12-94D1D270D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2338" y="744538"/>
            <a:ext cx="4951412" cy="37131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4417CC64-A5F5-4674-BF0D-8819A79D0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06938"/>
            <a:ext cx="5435600" cy="4457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e-DE" altLang="de-DE" dirty="0"/>
              <a:t>Schulerfolg hängt nicht nur von der Begabung ab, sondern von vielen verschiedenen Faktoren.</a:t>
            </a:r>
          </a:p>
          <a:p>
            <a:pPr eaLnBrk="1" hangingPunct="1"/>
            <a:endParaRPr lang="de-DE" alt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946B2186-B1BB-4B80-8C80-554F0EDA38A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020B04E8-9ED1-4007-A511-00912B686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78AD3347-60B1-4F75-94AE-1BC422E3F3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47F105-D8BF-42DD-88E2-5876DFB9A498}" type="slidenum">
              <a:rPr lang="de-DE" altLang="de-DE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5</a:t>
            </a:fld>
            <a:endParaRPr lang="de-DE" altLang="de-DE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247DAB-F2D6-4F54-8764-FB8EE20EA5A9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85297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>
            <a:extLst>
              <a:ext uri="{FF2B5EF4-FFF2-40B4-BE49-F238E27FC236}">
                <a16:creationId xmlns:a16="http://schemas.microsoft.com/office/drawing/2014/main" id="{19DE04C0-5496-484C-931E-17A7E0EC0B8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izenplatzhalter 2">
            <a:extLst>
              <a:ext uri="{FF2B5EF4-FFF2-40B4-BE49-F238E27FC236}">
                <a16:creationId xmlns:a16="http://schemas.microsoft.com/office/drawing/2014/main" id="{C9BFED09-918A-4E8A-B503-CF1F5021A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</p:txBody>
      </p:sp>
      <p:sp>
        <p:nvSpPr>
          <p:cNvPr id="24580" name="Foliennummernplatzhalter 3">
            <a:extLst>
              <a:ext uri="{FF2B5EF4-FFF2-40B4-BE49-F238E27FC236}">
                <a16:creationId xmlns:a16="http://schemas.microsoft.com/office/drawing/2014/main" id="{637F60DF-FA45-4192-A972-409EF1C1E0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7395C90-B8BD-4F7D-AD63-E42F4161225F}" type="slidenum">
              <a:rPr lang="de-DE" altLang="de-DE">
                <a:latin typeface="Calibri" panose="020F0502020204030204" pitchFamily="34" charset="0"/>
              </a:rPr>
              <a:pPr/>
              <a:t>7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A4FDC173-542F-4A32-A4D7-6289C78383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CA6462-180C-4308-BE0E-31F5F94D84FC}" type="slidenum">
              <a:rPr lang="de-DE" altLang="de-DE">
                <a:latin typeface="Calibri" panose="020F0502020204030204" pitchFamily="34" charset="0"/>
              </a:rPr>
              <a:pPr/>
              <a:t>8</a:t>
            </a:fld>
            <a:endParaRPr lang="de-DE" altLang="de-DE">
              <a:latin typeface="Calibri" panose="020F0502020204030204" pitchFamily="34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5D8337F-9083-4A8D-BA3D-70822B08AA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0937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2EA3B51-C987-4091-AFCE-F49F1077E6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563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>
            <a:extLst>
              <a:ext uri="{FF2B5EF4-FFF2-40B4-BE49-F238E27FC236}">
                <a16:creationId xmlns:a16="http://schemas.microsoft.com/office/drawing/2014/main" id="{069109EE-B65E-434D-A87A-354EBCDB0F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>
            <a:extLst>
              <a:ext uri="{FF2B5EF4-FFF2-40B4-BE49-F238E27FC236}">
                <a16:creationId xmlns:a16="http://schemas.microsoft.com/office/drawing/2014/main" id="{31F9C1FF-83F1-4A12-81C3-F36C182FD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/>
          </a:p>
          <a:p>
            <a:endParaRPr lang="de-DE" altLang="de-DE" dirty="0"/>
          </a:p>
        </p:txBody>
      </p:sp>
      <p:sp>
        <p:nvSpPr>
          <p:cNvPr id="26628" name="Foliennummernplatzhalter 3">
            <a:extLst>
              <a:ext uri="{FF2B5EF4-FFF2-40B4-BE49-F238E27FC236}">
                <a16:creationId xmlns:a16="http://schemas.microsoft.com/office/drawing/2014/main" id="{0DAEBC9B-4EC0-428E-9761-E7E6D4DAC9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704811-0A42-454F-B303-30D19BF97136}" type="slidenum">
              <a:rPr lang="de-DE" altLang="de-DE">
                <a:latin typeface="Calibri" panose="020F0502020204030204" pitchFamily="34" charset="0"/>
              </a:rPr>
              <a:pPr/>
              <a:t>9</a:t>
            </a:fld>
            <a:endParaRPr lang="de-DE" altLang="de-DE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8E8108-D2B9-4401-90A7-44895624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41F3-57B7-4159-A0B8-994E60DA77F6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9B7C96-2FAB-468D-B9A2-0CD632E3B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8AB9BC-319E-49CF-90ED-4964FF9A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F7D4B-3737-4306-9D18-35C0634DCE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561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30EAE7-759C-4B25-8154-AD4B940CC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89B83-67AA-4C88-8E1D-90130B56F1C6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FA7FAD-41FE-4EE5-BA5D-A9DAC34CA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5FBA05-8578-41EB-AC5C-7ACA72F5B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D1AF4-70A1-42D6-B15E-6ACB4D68FE6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658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2A3AF9-E3DF-4090-93C1-DAC09D2C7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45892-4ECF-49A6-855B-6CE958860070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23BB49-5E94-498D-97C8-78C7E085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FAA9C3-10EB-4F8D-A031-749C24035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BAB4B-DBD1-4798-B379-8C632F53923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1305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7B5BC2-12F2-44CA-8EC2-61FFF899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C7F19-9F54-4605-B291-3FD1AC06A69C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25C4F3-D542-45AE-BBB9-8F8D9555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125D8B-59B5-4BDA-A6C8-E385007D3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48CD-32AA-44CD-BBC4-8A1028B3848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408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A3C361-4123-4CF9-8939-70054AEA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6941-92A0-4F58-9DAC-5F178BF27543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06D82D-5266-4C08-B3B4-80E27020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105AC9-4B59-498B-93CB-DCA6352A6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7BA1B-2792-4122-BFB2-995ACF15166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509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0492EA-7A70-4E4F-BBC3-1A00B41D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4996-1036-4B2A-8915-4CA5084F113B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956AC26-999B-4BE2-AED5-64C41AA4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52E24B-E586-4DD4-988E-9E27590C1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B7AC6-48A4-4619-9061-7C5193ED03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64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8F6DAE7-D1E6-4C2A-AD50-7D6545F8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FD69-7111-47ED-90DA-B6693A979B64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17F0C7D-16FB-45A4-8105-E061EC200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20625C47-5B94-46CA-BDD5-D6CFEAA82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F521A-0929-42E5-9731-3937DC1AE18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275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4CBA990-F357-4331-9CFA-88CC9924C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317C-77FA-464C-96E4-F78AB989A7F4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5978CBF-FDF4-4A85-B9DA-E79D1B12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5971DCB6-EA59-4DEC-9D57-55788CC2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0608C-EF1B-4B58-82B2-989A52FCE8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8221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0BC218C-6A4C-4F15-9622-3B338C913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97984-AC0E-4117-ADB1-C3CD5B71EBEC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88B977-10FA-4CA4-BD8F-076E76BD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7E96724-3C4C-4FA2-BEA8-5C1174E8E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962BA-F534-4737-AA9C-1A628E08530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05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2DEB33C-E476-4417-BC56-991B1955B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C3D89-5A59-4877-A601-59F65B2F46CF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1574243-0677-4D44-B7B0-31D3973BE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C696192-0ECA-49BF-9E06-D4743AD8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36AF4-CCD0-4EA3-81BB-062CBEE8F4F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1165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187AE3E-4CFE-4F4E-9086-20AD4108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07E3E-6B7F-47B1-9388-51D7BDC9AD4A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003852B-CC89-453A-92EA-C41F07E6B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8C51AE-5F78-4D65-95F9-08FCC278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4D608-5A9B-413E-9119-20D424EA27E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063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>
            <a:extLst>
              <a:ext uri="{FF2B5EF4-FFF2-40B4-BE49-F238E27FC236}">
                <a16:creationId xmlns:a16="http://schemas.microsoft.com/office/drawing/2014/main" id="{41982DAF-993E-4E2F-9DA0-BA66679DB4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7F2332-E635-4FD2-9BB7-101CF3F64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2E133D-3046-4FB1-B864-67B5ED4E0A4D}" type="datetime1">
              <a:rPr lang="de-DE"/>
              <a:pPr>
                <a:defRPr/>
              </a:pPr>
              <a:t>21.11.2021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03D098-F565-41EC-A6FA-0412E6D66A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82B28B-C3EF-4705-BB89-A367D3637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58035F9-5715-4E9C-8E4B-B340F83399ED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0" name="Picture 17" descr="logo">
            <a:extLst>
              <a:ext uri="{FF2B5EF4-FFF2-40B4-BE49-F238E27FC236}">
                <a16:creationId xmlns:a16="http://schemas.microsoft.com/office/drawing/2014/main" id="{8193A18B-D969-48C4-84C0-E35BEB9B7F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863" y="188913"/>
            <a:ext cx="11398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beratung.bayern.de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km.bayern.de/eltern.html" TargetMode="External"/><Relationship Id="rId5" Type="http://schemas.openxmlformats.org/officeDocument/2006/relationships/hyperlink" Target="http://www.meinbildungsweg.de/" TargetMode="External"/><Relationship Id="rId4" Type="http://schemas.openxmlformats.org/officeDocument/2006/relationships/hyperlink" Target="http://www.bildung.augsburg.d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.bayern.de/ministerium/termin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ldung.augsburg.de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81D833F-196E-45BE-BA6C-83EA8A40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               </a:t>
            </a:r>
          </a:p>
        </p:txBody>
      </p:sp>
      <p:sp>
        <p:nvSpPr>
          <p:cNvPr id="4099" name="Foliennummernplatzhalter 5">
            <a:extLst>
              <a:ext uri="{FF2B5EF4-FFF2-40B4-BE49-F238E27FC236}">
                <a16:creationId xmlns:a16="http://schemas.microsoft.com/office/drawing/2014/main" id="{20782AD2-2864-4CAE-89C4-394375C1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200" dirty="0">
              <a:solidFill>
                <a:srgbClr val="898989"/>
              </a:solidFill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63691748-5A66-4FCF-92DB-9A729091AF4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900113" y="2349500"/>
            <a:ext cx="6456362" cy="3382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HERZLICH WILLKOMMEN 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zur virtuellen  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Informationspräsentation 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zum 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Übertritt von der 4. in die 5. Klasse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im Schuljahr </a:t>
            </a:r>
            <a:b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de-DE" altLang="de-DE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2021/2022</a:t>
            </a:r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39447AE4-A83A-4644-B900-14E20F6E2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620713"/>
            <a:ext cx="6529387" cy="9636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de-DE" altLang="de-DE" sz="2800" dirty="0">
                <a:solidFill>
                  <a:srgbClr val="FF0000"/>
                </a:solidFill>
                <a:latin typeface="Arial" charset="0"/>
              </a:rPr>
              <a:t>Welche Schule ist die richtige für mein Kind?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>
            <a:extLst>
              <a:ext uri="{FF2B5EF4-FFF2-40B4-BE49-F238E27FC236}">
                <a16:creationId xmlns:a16="http://schemas.microsoft.com/office/drawing/2014/main" id="{6935C1FA-0AFF-4B26-AA1F-9A963512C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2291" name="Inhaltsplatzhalter 2">
            <a:extLst>
              <a:ext uri="{FF2B5EF4-FFF2-40B4-BE49-F238E27FC236}">
                <a16:creationId xmlns:a16="http://schemas.microsoft.com/office/drawing/2014/main" id="{44055797-9B00-48E5-844F-CF978C7153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981075"/>
            <a:ext cx="8229600" cy="489585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de-DE" altLang="de-DE" b="1" u="sng" dirty="0">
                <a:solidFill>
                  <a:srgbClr val="FF0000"/>
                </a:solidFill>
              </a:rPr>
              <a:t>Beachtung des Eintrittsalters an weiterführenden Schulen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de-DE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de-DE" sz="2200" dirty="0"/>
              <a:t>Höchstalter beim Wechsel an das </a:t>
            </a:r>
            <a:r>
              <a:rPr lang="de-DE" altLang="de-DE" sz="2200" b="1" dirty="0"/>
              <a:t>Gymnasium</a:t>
            </a:r>
            <a:r>
              <a:rPr lang="de-DE" altLang="de-DE" sz="2200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de-DE" sz="2200" dirty="0"/>
              <a:t>	</a:t>
            </a:r>
            <a:r>
              <a:rPr lang="de-DE" altLang="de-DE" sz="2200" dirty="0">
                <a:sym typeface="Wingdings" panose="05000000000000000000" pitchFamily="2" charset="2"/>
              </a:rPr>
              <a:t></a:t>
            </a:r>
            <a:r>
              <a:rPr lang="de-DE" altLang="de-DE" sz="2200" dirty="0"/>
              <a:t>Stichtag 30. September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de-DE" sz="2200" dirty="0"/>
              <a:t>Höchstalter beim Wechsel an die </a:t>
            </a:r>
            <a:r>
              <a:rPr lang="de-DE" altLang="de-DE" sz="2200" b="1" dirty="0"/>
              <a:t>Realschule</a:t>
            </a:r>
            <a:r>
              <a:rPr lang="de-DE" altLang="de-DE" sz="2200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altLang="de-DE" sz="2200" dirty="0"/>
              <a:t>	</a:t>
            </a:r>
            <a:r>
              <a:rPr lang="de-DE" altLang="de-DE" sz="2200" dirty="0">
                <a:sym typeface="Wingdings" panose="05000000000000000000" pitchFamily="2" charset="2"/>
              </a:rPr>
              <a:t></a:t>
            </a:r>
            <a:r>
              <a:rPr lang="de-DE" altLang="de-DE" sz="2200" dirty="0"/>
              <a:t>Stichtag 30. September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de-DE" sz="2200" dirty="0"/>
          </a:p>
          <a:p>
            <a:pPr marL="0" indent="0">
              <a:buNone/>
            </a:pPr>
            <a:r>
              <a:rPr lang="de-DE" altLang="de-DE" sz="2400" b="1" dirty="0"/>
              <a:t>Das 12.Lebensjahr darf zum Stichtag noch nicht vollendet sein. Über Ausnahmen in besonderen Fällen entscheidet der Schulleiter oder die Schulleiterin der aufnehmenden Schule.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altLang="de-DE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9514B59-9ABA-46A5-A290-9DDF86CC978E}"/>
              </a:ext>
            </a:extLst>
          </p:cNvPr>
          <p:cNvSpPr txBox="1">
            <a:spLocks noChangeArrowheads="1"/>
          </p:cNvSpPr>
          <p:nvPr/>
        </p:nvSpPr>
        <p:spPr>
          <a:xfrm>
            <a:off x="928688" y="304800"/>
            <a:ext cx="6786562" cy="7747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de-DE" sz="3600" b="1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Beratungsangebote nutzen ...</a:t>
            </a:r>
          </a:p>
          <a:p>
            <a:pPr algn="ctr" eaLnBrk="1" hangingPunct="1">
              <a:defRPr/>
            </a:pPr>
            <a:endParaRPr lang="de-DE" sz="4400" b="1" dirty="0">
              <a:latin typeface="+mj-lt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de-DE" sz="4400" b="1" dirty="0">
                <a:latin typeface="+mj-lt"/>
                <a:ea typeface="+mj-ea"/>
                <a:cs typeface="+mj-cs"/>
              </a:rPr>
              <a:t> 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76A9F21-1C07-4C89-9FF0-D565ABD87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27125"/>
            <a:ext cx="8334375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</a:rPr>
              <a:t>1) Beratung als Aufgabe jeder Lehrkraft</a:t>
            </a:r>
            <a:br>
              <a:rPr lang="de-DE" altLang="de-DE" dirty="0">
                <a:solidFill>
                  <a:srgbClr val="404040"/>
                </a:solidFill>
                <a:latin typeface="Calibri" pitchFamily="34" charset="0"/>
              </a:rPr>
            </a:br>
            <a:r>
              <a:rPr lang="de-DE" altLang="de-DE" dirty="0">
                <a:solidFill>
                  <a:srgbClr val="404040"/>
                </a:solidFill>
                <a:latin typeface="Calibri" pitchFamily="34" charset="0"/>
              </a:rPr>
              <a:t>	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 </a:t>
            </a: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Klassenlehrkraft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 als erster Ansprechpartner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buFontTx/>
              <a:buAutoNum type="arabicParenR"/>
              <a:defRPr/>
            </a:pPr>
            <a:endParaRPr lang="de-DE" altLang="de-DE" dirty="0">
              <a:solidFill>
                <a:srgbClr val="404040"/>
              </a:solidFill>
              <a:latin typeface="Calibri" pitchFamily="34" charset="0"/>
              <a:sym typeface="Wingdings" pitchFamily="2" charset="2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2) Broschüre „Der beste Bildungsweg für mein Kind“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	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buFontTx/>
              <a:buAutoNum type="arabicParenR"/>
              <a:defRPr/>
            </a:pP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	</a:t>
            </a:r>
            <a:endParaRPr lang="de-DE" altLang="de-DE" dirty="0">
              <a:solidFill>
                <a:srgbClr val="404040"/>
              </a:solidFill>
              <a:latin typeface="Calibri" pitchFamily="34" charset="0"/>
            </a:endParaRP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</a:rPr>
              <a:t>3) Beratung durch die Schulberatung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      	 	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 Beratungslehrkraft an der jeweiligen Schule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      		 zuständige Schulpsychologen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sym typeface="Wingdings" pitchFamily="2" charset="2"/>
              </a:rPr>
              <a:t>		 Staatliche Schulberatungsstelle im Bezirk  (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hlinkClick r:id="rId3"/>
              </a:rPr>
              <a:t>www.schulberatung.bayern.de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</a:rPr>
              <a:t>)</a:t>
            </a: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de-DE" altLang="de-DE" dirty="0">
              <a:solidFill>
                <a:srgbClr val="404040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Termine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für </a:t>
            </a: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Infoabende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sowie </a:t>
            </a:r>
            <a:r>
              <a:rPr lang="de-DE" altLang="de-DE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Anmeldung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bei der jeweiligen Schule   </a:t>
            </a:r>
            <a:b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	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Zeitung 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 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Homepage der aufnehmenden Schule 	</a:t>
            </a:r>
            <a:b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de-DE" altLang="de-DE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de-DE" altLang="de-DE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http://www.bildung.augsburg.de</a:t>
            </a:r>
            <a:endParaRPr lang="de-DE" altLang="de-DE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de-DE" altLang="de-DE" dirty="0">
              <a:solidFill>
                <a:srgbClr val="404040"/>
              </a:solidFill>
              <a:latin typeface="Calibri" pitchFamily="34" charset="0"/>
            </a:endParaRPr>
          </a:p>
          <a:p>
            <a:pPr marL="533400" indent="-533400" eaLnBrk="1" hangingPunct="1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</a:rPr>
              <a:t>5</a:t>
            </a:r>
            <a:r>
              <a:rPr lang="de-DE" altLang="de-DE" dirty="0">
                <a:solidFill>
                  <a:srgbClr val="404040"/>
                </a:solidFill>
                <a:latin typeface="Calibri" pitchFamily="34" charset="0"/>
              </a:rPr>
              <a:t>) </a:t>
            </a:r>
            <a:r>
              <a:rPr lang="de-DE" altLang="de-DE" b="1" dirty="0">
                <a:solidFill>
                  <a:srgbClr val="404040"/>
                </a:solidFill>
                <a:latin typeface="Calibri" pitchFamily="34" charset="0"/>
              </a:rPr>
              <a:t>Sonstige Adressen:     </a:t>
            </a:r>
            <a:r>
              <a:rPr lang="de-DE" altLang="de-DE" u="sng" dirty="0">
                <a:solidFill>
                  <a:srgbClr val="404040"/>
                </a:solidFill>
                <a:latin typeface="Calibri" pitchFamily="34" charset="0"/>
                <a:cs typeface="Arial" charset="0"/>
                <a:hlinkClick r:id="rId5"/>
              </a:rPr>
              <a:t>www.meinbildungsweg.de</a:t>
            </a:r>
            <a:endParaRPr lang="de-DE" altLang="de-DE" u="sng" dirty="0">
              <a:solidFill>
                <a:srgbClr val="404040"/>
              </a:solidFill>
              <a:latin typeface="Calibri" pitchFamily="34" charset="0"/>
              <a:cs typeface="Arial" charset="0"/>
            </a:endParaRPr>
          </a:p>
          <a:p>
            <a:pPr lvl="5">
              <a:buClr>
                <a:schemeClr val="bg2"/>
              </a:buClr>
              <a:buSzPct val="75000"/>
              <a:defRPr/>
            </a:pPr>
            <a:r>
              <a:rPr lang="de-DE" altLang="de-DE" dirty="0">
                <a:solidFill>
                  <a:srgbClr val="404040"/>
                </a:solidFill>
                <a:latin typeface="Calibri" pitchFamily="34" charset="0"/>
                <a:hlinkClick r:id="rId6"/>
              </a:rPr>
              <a:t>www.km.bayern.de/eltern.html</a:t>
            </a:r>
            <a:endParaRPr lang="de-DE" altLang="de-DE" dirty="0">
              <a:solidFill>
                <a:srgbClr val="404040"/>
              </a:solidFill>
              <a:latin typeface="Calibri" pitchFamily="34" charset="0"/>
            </a:endParaRPr>
          </a:p>
          <a:p>
            <a:pPr marL="533400" indent="-533400"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de-DE" altLang="de-DE" sz="2000" b="1" dirty="0">
              <a:solidFill>
                <a:srgbClr val="404040"/>
              </a:solidFill>
              <a:latin typeface="Calibri" pitchFamily="34" charset="0"/>
            </a:endParaRPr>
          </a:p>
        </p:txBody>
      </p:sp>
      <p:sp>
        <p:nvSpPr>
          <p:cNvPr id="17412" name="Foliennummernplatzhalter 4">
            <a:extLst>
              <a:ext uri="{FF2B5EF4-FFF2-40B4-BE49-F238E27FC236}">
                <a16:creationId xmlns:a16="http://schemas.microsoft.com/office/drawing/2014/main" id="{4F1AFD50-B066-4B33-863F-BC8A7876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C5E6F29E-F194-410E-A2AB-10EA1CFCE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916113"/>
            <a:ext cx="576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de-DE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84995" name="Group 3">
            <a:extLst>
              <a:ext uri="{FF2B5EF4-FFF2-40B4-BE49-F238E27FC236}">
                <a16:creationId xmlns:a16="http://schemas.microsoft.com/office/drawing/2014/main" id="{EAA91289-2C85-40E6-84D1-A0E7A88A3408}"/>
              </a:ext>
            </a:extLst>
          </p:cNvPr>
          <p:cNvGraphicFramePr>
            <a:graphicFrameLocks noGrp="1"/>
          </p:cNvGraphicFramePr>
          <p:nvPr/>
        </p:nvGraphicFramePr>
        <p:xfrm>
          <a:off x="8243888" y="2757488"/>
          <a:ext cx="360362" cy="3576639"/>
        </p:xfrm>
        <a:graphic>
          <a:graphicData uri="http://schemas.openxmlformats.org/drawingml/2006/table">
            <a:tbl>
              <a:tblPr/>
              <a:tblGrid>
                <a:gridCol w="360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de-DE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de-DE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153" name="Rectangle 31">
            <a:extLst>
              <a:ext uri="{FF2B5EF4-FFF2-40B4-BE49-F238E27FC236}">
                <a16:creationId xmlns:a16="http://schemas.microsoft.com/office/drawing/2014/main" id="{FDFFB18B-08FD-4D9B-B899-8DF0759E9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860800"/>
            <a:ext cx="1511300" cy="1584325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/>
              <a:t>Mittel-</a:t>
            </a:r>
          </a:p>
          <a:p>
            <a:pPr algn="ctr" eaLnBrk="1" hangingPunct="1"/>
            <a:r>
              <a:rPr lang="de-DE" altLang="de-DE" sz="1600"/>
              <a:t>schule</a:t>
            </a:r>
          </a:p>
        </p:txBody>
      </p:sp>
      <p:sp>
        <p:nvSpPr>
          <p:cNvPr id="5154" name="Rectangle 32">
            <a:extLst>
              <a:ext uri="{FF2B5EF4-FFF2-40B4-BE49-F238E27FC236}">
                <a16:creationId xmlns:a16="http://schemas.microsoft.com/office/drawing/2014/main" id="{D08BEE59-3D30-42E7-82FA-7B4C6F808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3644900"/>
            <a:ext cx="720725" cy="1223963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/>
              <a:t>M-</a:t>
            </a:r>
          </a:p>
          <a:p>
            <a:pPr algn="ctr" eaLnBrk="1" hangingPunct="1"/>
            <a:r>
              <a:rPr lang="de-DE" altLang="de-DE" sz="1600"/>
              <a:t>Zug</a:t>
            </a:r>
          </a:p>
        </p:txBody>
      </p:sp>
      <p:sp>
        <p:nvSpPr>
          <p:cNvPr id="5155" name="Rectangle 33">
            <a:extLst>
              <a:ext uri="{FF2B5EF4-FFF2-40B4-BE49-F238E27FC236}">
                <a16:creationId xmlns:a16="http://schemas.microsoft.com/office/drawing/2014/main" id="{67B8FCEB-9D82-493E-BC09-54FE35463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644900"/>
            <a:ext cx="863600" cy="1223963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dirty="0"/>
              <a:t>Wirt-</a:t>
            </a:r>
          </a:p>
          <a:p>
            <a:pPr algn="ctr" eaLnBrk="1" hangingPunct="1"/>
            <a:r>
              <a:rPr lang="de-DE" altLang="de-DE" sz="1600" dirty="0" err="1"/>
              <a:t>schafts</a:t>
            </a:r>
            <a:r>
              <a:rPr lang="de-DE" altLang="de-DE" sz="1600" dirty="0"/>
              <a:t>-</a:t>
            </a:r>
          </a:p>
          <a:p>
            <a:pPr algn="ctr" eaLnBrk="1" hangingPunct="1"/>
            <a:r>
              <a:rPr lang="de-DE" altLang="de-DE" sz="1600" dirty="0"/>
              <a:t>schule</a:t>
            </a:r>
          </a:p>
        </p:txBody>
      </p:sp>
      <p:sp>
        <p:nvSpPr>
          <p:cNvPr id="5156" name="Rectangle 34">
            <a:extLst>
              <a:ext uri="{FF2B5EF4-FFF2-40B4-BE49-F238E27FC236}">
                <a16:creationId xmlns:a16="http://schemas.microsoft.com/office/drawing/2014/main" id="{E8A2D5C8-8D67-4AC0-AB7D-FAAED6CD0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644900"/>
            <a:ext cx="1366838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/>
              <a:t>Real-</a:t>
            </a:r>
          </a:p>
          <a:p>
            <a:pPr algn="ctr" eaLnBrk="1" hangingPunct="1"/>
            <a:r>
              <a:rPr lang="de-DE" altLang="de-DE" sz="1600"/>
              <a:t>schule</a:t>
            </a:r>
          </a:p>
        </p:txBody>
      </p:sp>
      <p:sp>
        <p:nvSpPr>
          <p:cNvPr id="5157" name="Rectangle 35">
            <a:extLst>
              <a:ext uri="{FF2B5EF4-FFF2-40B4-BE49-F238E27FC236}">
                <a16:creationId xmlns:a16="http://schemas.microsoft.com/office/drawing/2014/main" id="{60E3F85E-E031-4545-A353-A7F4A5302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781300"/>
            <a:ext cx="1368425" cy="2663825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/>
              <a:t>Gymnasium</a:t>
            </a:r>
          </a:p>
        </p:txBody>
      </p:sp>
      <p:sp>
        <p:nvSpPr>
          <p:cNvPr id="5158" name="Rectangle 36">
            <a:extLst>
              <a:ext uri="{FF2B5EF4-FFF2-40B4-BE49-F238E27FC236}">
                <a16:creationId xmlns:a16="http://schemas.microsoft.com/office/drawing/2014/main" id="{E18D080F-EDAC-4541-8DD2-EF804FE6C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3500438"/>
            <a:ext cx="4537075" cy="144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Mittlerer Schulabschluss</a:t>
            </a:r>
          </a:p>
        </p:txBody>
      </p:sp>
      <p:sp>
        <p:nvSpPr>
          <p:cNvPr id="5159" name="Rectangle 37">
            <a:extLst>
              <a:ext uri="{FF2B5EF4-FFF2-40B4-BE49-F238E27FC236}">
                <a16:creationId xmlns:a16="http://schemas.microsoft.com/office/drawing/2014/main" id="{82476BA3-6704-439D-8C4F-89CB85A76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5445125"/>
            <a:ext cx="5689600" cy="86360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/>
              <a:t>Grundschule</a:t>
            </a:r>
          </a:p>
        </p:txBody>
      </p:sp>
      <p:sp>
        <p:nvSpPr>
          <p:cNvPr id="5160" name="Rectangle 38">
            <a:extLst>
              <a:ext uri="{FF2B5EF4-FFF2-40B4-BE49-F238E27FC236}">
                <a16:creationId xmlns:a16="http://schemas.microsoft.com/office/drawing/2014/main" id="{B4877B1B-EBBF-4E65-A628-2D9BC81ED44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888" y="3429000"/>
            <a:ext cx="288925" cy="2879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600" dirty="0"/>
              <a:t>Förderzentrum</a:t>
            </a:r>
          </a:p>
        </p:txBody>
      </p:sp>
      <p:sp>
        <p:nvSpPr>
          <p:cNvPr id="5161" name="Rectangle 39">
            <a:extLst>
              <a:ext uri="{FF2B5EF4-FFF2-40B4-BE49-F238E27FC236}">
                <a16:creationId xmlns:a16="http://schemas.microsoft.com/office/drawing/2014/main" id="{DD456125-DEE4-4C08-A567-1EAEE5F1151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888" y="1628775"/>
            <a:ext cx="503237" cy="17287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 dirty="0"/>
              <a:t>Förderschule</a:t>
            </a:r>
          </a:p>
          <a:p>
            <a:pPr algn="ctr" eaLnBrk="1" hangingPunct="1"/>
            <a:r>
              <a:rPr lang="de-DE" altLang="de-DE" sz="1200" dirty="0"/>
              <a:t>(BS/BFS/FOS/</a:t>
            </a:r>
            <a:r>
              <a:rPr lang="de-DE" altLang="de-DE" sz="1200" dirty="0" err="1"/>
              <a:t>Gym</a:t>
            </a:r>
            <a:r>
              <a:rPr lang="de-DE" altLang="de-DE" sz="1200" dirty="0"/>
              <a:t>)</a:t>
            </a:r>
          </a:p>
        </p:txBody>
      </p:sp>
      <p:sp>
        <p:nvSpPr>
          <p:cNvPr id="5162" name="Rectangle 40">
            <a:extLst>
              <a:ext uri="{FF2B5EF4-FFF2-40B4-BE49-F238E27FC236}">
                <a16:creationId xmlns:a16="http://schemas.microsoft.com/office/drawing/2014/main" id="{EC04C770-95B3-4657-B94B-16E030C4B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412875"/>
            <a:ext cx="5400675" cy="142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Hochschulreife (FH bzw. Universität) </a:t>
            </a:r>
          </a:p>
        </p:txBody>
      </p:sp>
      <p:sp>
        <p:nvSpPr>
          <p:cNvPr id="5163" name="Rectangle 41">
            <a:extLst>
              <a:ext uri="{FF2B5EF4-FFF2-40B4-BE49-F238E27FC236}">
                <a16:creationId xmlns:a16="http://schemas.microsoft.com/office/drawing/2014/main" id="{40C82A76-BD11-436D-AD54-D55C79FAB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852738"/>
            <a:ext cx="1439862" cy="6477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duales System</a:t>
            </a:r>
          </a:p>
          <a:p>
            <a:pPr algn="ctr" eaLnBrk="1" hangingPunct="1"/>
            <a:r>
              <a:rPr lang="de-DE" altLang="de-DE" sz="1200"/>
              <a:t>mit Berufsschule</a:t>
            </a:r>
          </a:p>
        </p:txBody>
      </p:sp>
      <p:sp>
        <p:nvSpPr>
          <p:cNvPr id="5164" name="Rectangle 42">
            <a:extLst>
              <a:ext uri="{FF2B5EF4-FFF2-40B4-BE49-F238E27FC236}">
                <a16:creationId xmlns:a16="http://schemas.microsoft.com/office/drawing/2014/main" id="{6440C5FC-8C0F-4262-9DAD-8E8BCD45A5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852738"/>
            <a:ext cx="1439862" cy="6477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Berufsfachschule</a:t>
            </a:r>
          </a:p>
        </p:txBody>
      </p:sp>
      <p:sp>
        <p:nvSpPr>
          <p:cNvPr id="5165" name="Rectangle 43">
            <a:extLst>
              <a:ext uri="{FF2B5EF4-FFF2-40B4-BE49-F238E27FC236}">
                <a16:creationId xmlns:a16="http://schemas.microsoft.com/office/drawing/2014/main" id="{A3E77B59-0A52-4152-AF91-BB370205D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2636838"/>
            <a:ext cx="3024187" cy="1444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Mittlerer Bildungsabschluss</a:t>
            </a:r>
          </a:p>
        </p:txBody>
      </p:sp>
      <p:sp>
        <p:nvSpPr>
          <p:cNvPr id="16429" name="Rectangle 44">
            <a:extLst>
              <a:ext uri="{FF2B5EF4-FFF2-40B4-BE49-F238E27FC236}">
                <a16:creationId xmlns:a16="http://schemas.microsoft.com/office/drawing/2014/main" id="{6BCC1322-37EC-4A38-9784-DC61F6FEB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1628775"/>
            <a:ext cx="936625" cy="936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200" dirty="0">
                <a:latin typeface="Arial" charset="0"/>
              </a:rPr>
              <a:t>Fach-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200" dirty="0" err="1">
                <a:latin typeface="Arial" charset="0"/>
              </a:rPr>
              <a:t>akademie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6430" name="Rectangle 45">
            <a:extLst>
              <a:ext uri="{FF2B5EF4-FFF2-40B4-BE49-F238E27FC236}">
                <a16:creationId xmlns:a16="http://schemas.microsoft.com/office/drawing/2014/main" id="{52F85163-340E-4175-91C0-119BB5471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1628775"/>
            <a:ext cx="935038" cy="936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200">
                <a:latin typeface="Arial" charset="0"/>
              </a:rPr>
              <a:t>Fachschule</a:t>
            </a:r>
          </a:p>
        </p:txBody>
      </p:sp>
      <p:sp>
        <p:nvSpPr>
          <p:cNvPr id="5168" name="Rectangle 46">
            <a:extLst>
              <a:ext uri="{FF2B5EF4-FFF2-40B4-BE49-F238E27FC236}">
                <a16:creationId xmlns:a16="http://schemas.microsoft.com/office/drawing/2014/main" id="{EBC3EBFD-6AEA-4265-A21D-D3880869F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1628775"/>
            <a:ext cx="935037" cy="9366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Berufliche </a:t>
            </a:r>
          </a:p>
          <a:p>
            <a:pPr algn="ctr" eaLnBrk="1" hangingPunct="1"/>
            <a:r>
              <a:rPr lang="de-DE" altLang="de-DE" sz="1200"/>
              <a:t>Oberschule</a:t>
            </a:r>
          </a:p>
          <a:p>
            <a:pPr algn="ctr" eaLnBrk="1" hangingPunct="1"/>
            <a:r>
              <a:rPr lang="de-DE" altLang="de-DE" sz="1200"/>
              <a:t>BOS</a:t>
            </a:r>
          </a:p>
        </p:txBody>
      </p:sp>
      <p:sp>
        <p:nvSpPr>
          <p:cNvPr id="5169" name="Rectangle 47">
            <a:extLst>
              <a:ext uri="{FF2B5EF4-FFF2-40B4-BE49-F238E27FC236}">
                <a16:creationId xmlns:a16="http://schemas.microsoft.com/office/drawing/2014/main" id="{BE8D8FED-43F0-4B9F-A79A-44BEC6FF9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628775"/>
            <a:ext cx="1079500" cy="17287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/>
              <a:t>Berufliche </a:t>
            </a:r>
          </a:p>
          <a:p>
            <a:pPr algn="ctr" eaLnBrk="1" hangingPunct="1"/>
            <a:r>
              <a:rPr lang="de-DE" altLang="de-DE" sz="1200"/>
              <a:t>Oberschule </a:t>
            </a:r>
          </a:p>
          <a:p>
            <a:pPr algn="ctr" eaLnBrk="1" hangingPunct="1"/>
            <a:r>
              <a:rPr lang="de-DE" altLang="de-DE" sz="1200"/>
              <a:t>FOS</a:t>
            </a:r>
          </a:p>
        </p:txBody>
      </p:sp>
      <p:sp>
        <p:nvSpPr>
          <p:cNvPr id="5170" name="Rectangle 48">
            <a:extLst>
              <a:ext uri="{FF2B5EF4-FFF2-40B4-BE49-F238E27FC236}">
                <a16:creationId xmlns:a16="http://schemas.microsoft.com/office/drawing/2014/main" id="{5CC41850-DDD9-448D-8634-5361AB500D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47813" y="3716338"/>
            <a:ext cx="503237" cy="25923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200" dirty="0"/>
              <a:t>(auch</a:t>
            </a:r>
            <a:r>
              <a:rPr lang="de-DE" altLang="de-DE" sz="1200" dirty="0">
                <a:solidFill>
                  <a:schemeClr val="bg2"/>
                </a:solidFill>
              </a:rPr>
              <a:t> </a:t>
            </a:r>
            <a:r>
              <a:rPr lang="de-DE" altLang="de-DE" sz="1200" dirty="0"/>
              <a:t>MS/RS/WS/</a:t>
            </a:r>
            <a:r>
              <a:rPr lang="de-DE" altLang="de-DE" sz="1200" dirty="0" err="1"/>
              <a:t>Gym</a:t>
            </a:r>
            <a:r>
              <a:rPr lang="de-DE" altLang="de-DE" sz="1200" dirty="0">
                <a:solidFill>
                  <a:schemeClr val="bg2"/>
                </a:solidFill>
              </a:rPr>
              <a:t>)</a:t>
            </a:r>
          </a:p>
        </p:txBody>
      </p:sp>
      <p:sp>
        <p:nvSpPr>
          <p:cNvPr id="5171" name="Rectangle 49">
            <a:extLst>
              <a:ext uri="{FF2B5EF4-FFF2-40B4-BE49-F238E27FC236}">
                <a16:creationId xmlns:a16="http://schemas.microsoft.com/office/drawing/2014/main" id="{21328AAF-E123-4BDF-88D8-2FA8ECD6C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3716338"/>
            <a:ext cx="1873250" cy="1444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MS-Abschluss /</a:t>
            </a:r>
            <a:r>
              <a:rPr lang="de-DE" altLang="de-DE" sz="1000">
                <a:solidFill>
                  <a:schemeClr val="bg2"/>
                </a:solidFill>
              </a:rPr>
              <a:t> </a:t>
            </a:r>
            <a:r>
              <a:rPr lang="de-DE" altLang="de-DE" sz="1000"/>
              <a:t>Quali</a:t>
            </a:r>
          </a:p>
        </p:txBody>
      </p:sp>
      <p:sp>
        <p:nvSpPr>
          <p:cNvPr id="5172" name="Rectangle 50">
            <a:extLst>
              <a:ext uri="{FF2B5EF4-FFF2-40B4-BE49-F238E27FC236}">
                <a16:creationId xmlns:a16="http://schemas.microsoft.com/office/drawing/2014/main" id="{E9F7DC3A-CCBB-45FB-AFF1-E5770CA5E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1412875"/>
            <a:ext cx="1368425" cy="142875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1000"/>
              <a:t>Allg. Hochschulreife</a:t>
            </a:r>
          </a:p>
        </p:txBody>
      </p:sp>
      <p:sp>
        <p:nvSpPr>
          <p:cNvPr id="5173" name="Rectangle 51">
            <a:extLst>
              <a:ext uri="{FF2B5EF4-FFF2-40B4-BE49-F238E27FC236}">
                <a16:creationId xmlns:a16="http://schemas.microsoft.com/office/drawing/2014/main" id="{0FC05C46-B9FC-4CA7-BBE5-4E7A42C13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3" y="374650"/>
            <a:ext cx="5149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800" b="1" u="sng">
                <a:solidFill>
                  <a:srgbClr val="FF0000"/>
                </a:solidFill>
              </a:rPr>
              <a:t>Das bayerische Schulsystem</a:t>
            </a:r>
          </a:p>
        </p:txBody>
      </p:sp>
      <p:sp>
        <p:nvSpPr>
          <p:cNvPr id="5174" name="Line 52">
            <a:extLst>
              <a:ext uri="{FF2B5EF4-FFF2-40B4-BE49-F238E27FC236}">
                <a16:creationId xmlns:a16="http://schemas.microsoft.com/office/drawing/2014/main" id="{608C0BA2-B740-4C0C-9783-76BA83793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3644900"/>
            <a:ext cx="0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ED73234-B188-4BC4-B67E-C530B797F5F5}"/>
              </a:ext>
            </a:extLst>
          </p:cNvPr>
          <p:cNvSpPr/>
          <p:nvPr/>
        </p:nvSpPr>
        <p:spPr>
          <a:xfrm>
            <a:off x="4353904" y="4868862"/>
            <a:ext cx="869581" cy="288330"/>
          </a:xfrm>
          <a:prstGeom prst="rect">
            <a:avLst/>
          </a:prstGeom>
          <a:gradFill flip="none" rotWithShape="1">
            <a:gsLst>
              <a:gs pos="0">
                <a:srgbClr val="845FAD">
                  <a:tint val="66000"/>
                  <a:satMod val="160000"/>
                </a:srgbClr>
              </a:gs>
              <a:gs pos="50000">
                <a:srgbClr val="845FAD">
                  <a:tint val="44500"/>
                  <a:satMod val="160000"/>
                </a:srgbClr>
              </a:gs>
              <a:gs pos="100000">
                <a:srgbClr val="845FAD">
                  <a:tint val="23500"/>
                  <a:satMod val="160000"/>
                </a:srgbClr>
              </a:gs>
            </a:gsLst>
            <a:lin ang="5400000" scaled="1"/>
            <a:tileRect/>
          </a:gradFill>
          <a:ln w="63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7B1394A-8028-47F3-8725-9EC5671EB4E8}"/>
              </a:ext>
            </a:extLst>
          </p:cNvPr>
          <p:cNvSpPr txBox="1"/>
          <p:nvPr/>
        </p:nvSpPr>
        <p:spPr>
          <a:xfrm>
            <a:off x="3131840" y="3644900"/>
            <a:ext cx="503238" cy="2154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dirty="0"/>
              <a:t>VK1/2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5">
            <a:extLst>
              <a:ext uri="{FF2B5EF4-FFF2-40B4-BE49-F238E27FC236}">
                <a16:creationId xmlns:a16="http://schemas.microsoft.com/office/drawing/2014/main" id="{A63993D3-8B03-40E3-A677-572566C19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EA2DA083-22E7-4445-A300-F294A5FDB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>
              <a:solidFill>
                <a:srgbClr val="3333FF"/>
              </a:solidFill>
            </a:endParaRPr>
          </a:p>
        </p:txBody>
      </p:sp>
      <p:grpSp>
        <p:nvGrpSpPr>
          <p:cNvPr id="6148" name="Group 3">
            <a:extLst>
              <a:ext uri="{FF2B5EF4-FFF2-40B4-BE49-F238E27FC236}">
                <a16:creationId xmlns:a16="http://schemas.microsoft.com/office/drawing/2014/main" id="{DFF1EA9E-9BD8-4C7D-A8FA-51424F6441F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032000"/>
            <a:ext cx="4081463" cy="3505200"/>
            <a:chOff x="1557" y="1424"/>
            <a:chExt cx="2571" cy="2208"/>
          </a:xfrm>
        </p:grpSpPr>
        <p:grpSp>
          <p:nvGrpSpPr>
            <p:cNvPr id="6151" name="Group 4">
              <a:extLst>
                <a:ext uri="{FF2B5EF4-FFF2-40B4-BE49-F238E27FC236}">
                  <a16:creationId xmlns:a16="http://schemas.microsoft.com/office/drawing/2014/main" id="{88CB4E98-7FD7-4319-B03E-EE58B74321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7" y="1424"/>
              <a:ext cx="2571" cy="2208"/>
              <a:chOff x="1557" y="1424"/>
              <a:chExt cx="2571" cy="2208"/>
            </a:xfrm>
          </p:grpSpPr>
          <p:grpSp>
            <p:nvGrpSpPr>
              <p:cNvPr id="6153" name="Group 5">
                <a:extLst>
                  <a:ext uri="{FF2B5EF4-FFF2-40B4-BE49-F238E27FC236}">
                    <a16:creationId xmlns:a16="http://schemas.microsoft.com/office/drawing/2014/main" id="{D648ED35-1EF3-436F-9CEE-33F3EDAC1F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57" y="2283"/>
                <a:ext cx="2571" cy="1349"/>
                <a:chOff x="1557" y="2283"/>
                <a:chExt cx="2571" cy="1349"/>
              </a:xfrm>
            </p:grpSpPr>
            <p:grpSp>
              <p:nvGrpSpPr>
                <p:cNvPr id="6155" name="Group 6">
                  <a:extLst>
                    <a:ext uri="{FF2B5EF4-FFF2-40B4-BE49-F238E27FC236}">
                      <a16:creationId xmlns:a16="http://schemas.microsoft.com/office/drawing/2014/main" id="{08D679BA-B908-4620-A3CD-101B9678EAD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57" y="2768"/>
                  <a:ext cx="795" cy="864"/>
                  <a:chOff x="1557" y="2768"/>
                  <a:chExt cx="795" cy="864"/>
                </a:xfrm>
              </p:grpSpPr>
              <p:sp>
                <p:nvSpPr>
                  <p:cNvPr id="6157" name="Line 7">
                    <a:extLst>
                      <a:ext uri="{FF2B5EF4-FFF2-40B4-BE49-F238E27FC236}">
                        <a16:creationId xmlns:a16="http://schemas.microsoft.com/office/drawing/2014/main" id="{964EDB4E-D36F-48AA-BC12-3DB538E965E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57" y="2768"/>
                    <a:ext cx="0" cy="859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6158" name="Line 8">
                    <a:extLst>
                      <a:ext uri="{FF2B5EF4-FFF2-40B4-BE49-F238E27FC236}">
                        <a16:creationId xmlns:a16="http://schemas.microsoft.com/office/drawing/2014/main" id="{D55DB32E-D8BE-470C-969D-0B73C9A823A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57" y="3632"/>
                    <a:ext cx="795" cy="0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de-DE"/>
                  </a:p>
                </p:txBody>
              </p:sp>
            </p:grpSp>
            <p:sp>
              <p:nvSpPr>
                <p:cNvPr id="6156" name="Line 9">
                  <a:extLst>
                    <a:ext uri="{FF2B5EF4-FFF2-40B4-BE49-F238E27FC236}">
                      <a16:creationId xmlns:a16="http://schemas.microsoft.com/office/drawing/2014/main" id="{FA3242D1-E37A-45E3-B704-65E3ECD97B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52" y="2283"/>
                  <a:ext cx="1776" cy="1344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6154" name="Line 10">
                <a:extLst>
                  <a:ext uri="{FF2B5EF4-FFF2-40B4-BE49-F238E27FC236}">
                    <a16:creationId xmlns:a16="http://schemas.microsoft.com/office/drawing/2014/main" id="{37B2B497-192A-4DBA-9A8C-08CF466AC6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57" y="1424"/>
                <a:ext cx="1776" cy="1344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6152" name="Line 11">
              <a:extLst>
                <a:ext uri="{FF2B5EF4-FFF2-40B4-BE49-F238E27FC236}">
                  <a16:creationId xmlns:a16="http://schemas.microsoft.com/office/drawing/2014/main" id="{95566D6A-E735-4EF0-9BC4-5B762AC822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1424"/>
              <a:ext cx="795" cy="85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de-DE"/>
            </a:p>
          </p:txBody>
        </p:sp>
      </p:grpSp>
      <p:sp>
        <p:nvSpPr>
          <p:cNvPr id="6149" name="Rectangle 12">
            <a:extLst>
              <a:ext uri="{FF2B5EF4-FFF2-40B4-BE49-F238E27FC236}">
                <a16:creationId xmlns:a16="http://schemas.microsoft.com/office/drawing/2014/main" id="{C7A6DA1C-8C08-45F7-B2FB-0B137F552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533400"/>
            <a:ext cx="8229600" cy="735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de-DE" altLang="de-DE" sz="3000" b="1" dirty="0">
                <a:solidFill>
                  <a:srgbClr val="FF0000"/>
                </a:solidFill>
              </a:rPr>
              <a:t>Eignungsprognose für den Übertritt</a:t>
            </a: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78BD6EA7-55BC-4261-B3A2-9FF8E56AF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676400"/>
            <a:ext cx="7848600" cy="4559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Es gibt </a:t>
            </a: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kein „Patentrezept“</a:t>
            </a: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 für </a:t>
            </a: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alle</a:t>
            </a: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 Schüler!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Unterstützung durch eine Reihe sachlicher Kriterien und durch kompetente Berater: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Beurteilung der </a:t>
            </a: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Klassenlehrkraft</a:t>
            </a: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 der 3./4. Klasse 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	 Klassenlehrkraft ist daher immer 1. Ansprechpartner</a:t>
            </a:r>
            <a:r>
              <a:rPr lang="de-DE" altLang="de-DE" sz="2000" dirty="0">
                <a:solidFill>
                  <a:srgbClr val="003399"/>
                </a:solidFill>
                <a:sym typeface="Wingdings" panose="05000000000000000000" pitchFamily="2" charset="2"/>
              </a:rPr>
              <a:t>.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2000" dirty="0">
                <a:solidFill>
                  <a:srgbClr val="003399"/>
                </a:solidFill>
              </a:rPr>
              <a:t>In Zweifelsfällen können weitere Lehrkräfte, Beratungslehrer und Schulpsychologen beratend und unterstützend zur Seite stehen.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2000" b="1" dirty="0">
                <a:solidFill>
                  <a:srgbClr val="003399"/>
                </a:solidFill>
                <a:sym typeface="Wingdings" panose="05000000000000000000" pitchFamily="2" charset="2"/>
              </a:rPr>
              <a:t>Aufnahmebedingungen geben Orientierung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endParaRPr lang="de-DE" altLang="de-DE" sz="2000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7AF3F7B0-C57C-4BCA-A81B-C68FF4372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349500"/>
            <a:ext cx="1944687" cy="1871663"/>
          </a:xfrm>
          <a:prstGeom prst="hexagon">
            <a:avLst>
              <a:gd name="adj" fmla="val 25975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600" b="1">
                <a:latin typeface="Arial" panose="020B0604020202020204" pitchFamily="34" charset="0"/>
                <a:ea typeface="MS PGothic" panose="020B0600070205080204" pitchFamily="34" charset="-128"/>
              </a:rPr>
              <a:t>Schul-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600" b="1">
                <a:latin typeface="Arial" panose="020B0604020202020204" pitchFamily="34" charset="0"/>
                <a:ea typeface="MS PGothic" panose="020B0600070205080204" pitchFamily="34" charset="-128"/>
              </a:rPr>
              <a:t>erfolg</a:t>
            </a:r>
          </a:p>
        </p:txBody>
      </p:sp>
      <p:sp>
        <p:nvSpPr>
          <p:cNvPr id="9219" name="AutoShape 3">
            <a:extLst>
              <a:ext uri="{FF2B5EF4-FFF2-40B4-BE49-F238E27FC236}">
                <a16:creationId xmlns:a16="http://schemas.microsoft.com/office/drawing/2014/main" id="{FAD05E3C-531F-4D9C-B811-B38454C56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7678" y="4403427"/>
            <a:ext cx="1979612" cy="1871662"/>
          </a:xfrm>
          <a:prstGeom prst="hexagon">
            <a:avLst>
              <a:gd name="adj" fmla="val 25936"/>
              <a:gd name="vf" fmla="val 11547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  <a:t>Seelische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  <a:t>und </a:t>
            </a:r>
            <a:b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  <a:t>körperliche </a:t>
            </a:r>
            <a:b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de-DE" altLang="de-DE" sz="1800" b="1" dirty="0">
                <a:latin typeface="Arial" panose="020B0604020202020204" pitchFamily="34" charset="0"/>
                <a:ea typeface="MS PGothic" panose="020B0600070205080204" pitchFamily="34" charset="-128"/>
              </a:rPr>
              <a:t>Verfassung</a:t>
            </a:r>
            <a:endParaRPr lang="de-DE" altLang="de-DE" sz="20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chemeClr val="bg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solidFill>
                <a:schemeClr val="bg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BADB74E3-6FCE-4C71-A618-9C4655663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357563"/>
            <a:ext cx="2160587" cy="1835150"/>
          </a:xfrm>
          <a:prstGeom prst="hexagon">
            <a:avLst>
              <a:gd name="adj" fmla="val 29433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latin typeface="Arial" panose="020B0604020202020204" pitchFamily="34" charset="0"/>
                <a:ea typeface="MS PGothic" panose="020B0600070205080204" pitchFamily="34" charset="-128"/>
              </a:rPr>
              <a:t>Begabung</a:t>
            </a:r>
            <a:endParaRPr lang="de-DE" altLang="de-DE" sz="200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1" name="AutoShape 5">
            <a:extLst>
              <a:ext uri="{FF2B5EF4-FFF2-40B4-BE49-F238E27FC236}">
                <a16:creationId xmlns:a16="http://schemas.microsoft.com/office/drawing/2014/main" id="{05F00603-D11C-4B2A-9478-B5C65D5C4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1341438"/>
            <a:ext cx="2087562" cy="1871662"/>
          </a:xfrm>
          <a:prstGeom prst="hexagon">
            <a:avLst>
              <a:gd name="adj" fmla="val 27884"/>
              <a:gd name="vf" fmla="val 115470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  <a:ea typeface="MS PGothic" panose="020B0600070205080204" pitchFamily="34" charset="-128"/>
              </a:rPr>
              <a:t>Vorwissen </a:t>
            </a:r>
            <a:br>
              <a:rPr lang="de-DE" altLang="de-DE" sz="1600" b="1" dirty="0">
                <a:latin typeface="Arial" panose="020B0604020202020204" pitchFamily="34" charset="0"/>
                <a:ea typeface="MS PGothic" panose="020B0600070205080204" pitchFamily="34" charset="-128"/>
              </a:rPr>
            </a:b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2868FF15-A358-4917-836E-E6B36119C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333375"/>
            <a:ext cx="2160588" cy="1835150"/>
          </a:xfrm>
          <a:prstGeom prst="hexagon">
            <a:avLst>
              <a:gd name="adj" fmla="val 29433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>
                <a:latin typeface="Arial" panose="020B0604020202020204" pitchFamily="34" charset="0"/>
                <a:ea typeface="MS PGothic" panose="020B0600070205080204" pitchFamily="34" charset="-128"/>
              </a:rPr>
              <a:t>Familie</a:t>
            </a:r>
            <a:br>
              <a:rPr lang="de-DE" altLang="de-DE" sz="2000" b="1"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lang="de-DE" altLang="de-DE" sz="2000" b="1">
                <a:latin typeface="Arial" panose="020B0604020202020204" pitchFamily="34" charset="0"/>
                <a:ea typeface="MS PGothic" panose="020B0600070205080204" pitchFamily="34" charset="-128"/>
              </a:rPr>
              <a:t>Schule</a:t>
            </a:r>
            <a:endParaRPr lang="de-DE" altLang="de-DE" sz="2000">
              <a:solidFill>
                <a:schemeClr val="bg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3" name="AutoShape 9">
            <a:extLst>
              <a:ext uri="{FF2B5EF4-FFF2-40B4-BE49-F238E27FC236}">
                <a16:creationId xmlns:a16="http://schemas.microsoft.com/office/drawing/2014/main" id="{8F377D5E-B7B4-4791-B7F0-7043EC7F2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295" y="3400300"/>
            <a:ext cx="2160587" cy="1835150"/>
          </a:xfrm>
          <a:prstGeom prst="hexagon">
            <a:avLst>
              <a:gd name="adj" fmla="val 29433"/>
              <a:gd name="vf" fmla="val 115470"/>
            </a:avLst>
          </a:prstGeom>
          <a:solidFill>
            <a:srgbClr val="24E8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  <a:ea typeface="MS PGothic" panose="020B0600070205080204" pitchFamily="34" charset="-128"/>
              </a:rPr>
              <a:t>Arbeitshaltung</a:t>
            </a:r>
            <a:endParaRPr lang="de-DE" altLang="de-DE" sz="2000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dirty="0">
              <a:solidFill>
                <a:schemeClr val="bg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4" name="AutoShape 10">
            <a:extLst>
              <a:ext uri="{FF2B5EF4-FFF2-40B4-BE49-F238E27FC236}">
                <a16:creationId xmlns:a16="http://schemas.microsoft.com/office/drawing/2014/main" id="{B4D28041-EA9D-4413-B5B0-71EDEAB4E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1341438"/>
            <a:ext cx="2087563" cy="1871662"/>
          </a:xfrm>
          <a:prstGeom prst="hexagon">
            <a:avLst>
              <a:gd name="adj" fmla="val 27884"/>
              <a:gd name="vf" fmla="val 115470"/>
            </a:avLst>
          </a:prstGeom>
          <a:solidFill>
            <a:srgbClr val="16F66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  <a:ea typeface="MS PGothic" panose="020B0600070205080204" pitchFamily="34" charset="-128"/>
              </a:rPr>
              <a:t>Selbstwert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Arial" panose="020B0604020202020204" pitchFamily="34" charset="0"/>
                <a:ea typeface="MS PGothic" panose="020B0600070205080204" pitchFamily="34" charset="-128"/>
              </a:rPr>
              <a:t>Selbstkonzept</a:t>
            </a:r>
            <a:endParaRPr lang="de-DE" altLang="de-DE" sz="1600" b="1" u="sng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1600" dirty="0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961FCE5-D495-4C48-97FE-EA3D04774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23988" y="290513"/>
            <a:ext cx="5929312" cy="7254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de-DE" sz="3000">
                <a:solidFill>
                  <a:schemeClr val="tx1">
                    <a:lumMod val="75000"/>
                    <a:lumOff val="25000"/>
                  </a:schemeClr>
                </a:solidFill>
                <a:latin typeface="Comic Sans MS" panose="030F0702030302020204" pitchFamily="66" charset="0"/>
              </a:rPr>
              <a:t>Optimale Lernbedingungen </a:t>
            </a:r>
            <a:endParaRPr lang="de-DE" sz="3000" dirty="0">
              <a:solidFill>
                <a:schemeClr val="tx1">
                  <a:lumMod val="75000"/>
                  <a:lumOff val="25000"/>
                </a:schemeClr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1267" name="Gruppieren 2">
            <a:extLst>
              <a:ext uri="{FF2B5EF4-FFF2-40B4-BE49-F238E27FC236}">
                <a16:creationId xmlns:a16="http://schemas.microsoft.com/office/drawing/2014/main" id="{C8460E85-A52E-4E19-A798-0E598F8FCC4F}"/>
              </a:ext>
            </a:extLst>
          </p:cNvPr>
          <p:cNvGrpSpPr>
            <a:grpSpLocks/>
          </p:cNvGrpSpPr>
          <p:nvPr/>
        </p:nvGrpSpPr>
        <p:grpSpPr bwMode="auto">
          <a:xfrm>
            <a:off x="1509713" y="1446213"/>
            <a:ext cx="6048375" cy="4410075"/>
            <a:chOff x="2051720" y="1844824"/>
            <a:chExt cx="6048672" cy="4409926"/>
          </a:xfrm>
        </p:grpSpPr>
        <p:sp>
          <p:nvSpPr>
            <p:cNvPr id="11269" name="Rectangle 3">
              <a:extLst>
                <a:ext uri="{FF2B5EF4-FFF2-40B4-BE49-F238E27FC236}">
                  <a16:creationId xmlns:a16="http://schemas.microsoft.com/office/drawing/2014/main" id="{F39BADE5-559D-4D5C-91A7-ABAFA3BA6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720" y="1844824"/>
              <a:ext cx="6048672" cy="440992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de-DE" altLang="de-DE" sz="1800">
                <a:ea typeface="MS PGothic" panose="020B0600070205080204" pitchFamily="34" charset="-128"/>
              </a:endParaRPr>
            </a:p>
          </p:txBody>
        </p:sp>
        <p:grpSp>
          <p:nvGrpSpPr>
            <p:cNvPr id="11270" name="Group 16">
              <a:extLst>
                <a:ext uri="{FF2B5EF4-FFF2-40B4-BE49-F238E27FC236}">
                  <a16:creationId xmlns:a16="http://schemas.microsoft.com/office/drawing/2014/main" id="{B6E575B5-91D7-4A0A-AEA6-B440E8D22C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0926" y="2139950"/>
              <a:ext cx="5319713" cy="4087813"/>
              <a:chOff x="1219" y="1037"/>
              <a:chExt cx="3351" cy="2575"/>
            </a:xfrm>
          </p:grpSpPr>
          <p:sp>
            <p:nvSpPr>
              <p:cNvPr id="11280" name="Line 8">
                <a:extLst>
                  <a:ext uri="{FF2B5EF4-FFF2-40B4-BE49-F238E27FC236}">
                    <a16:creationId xmlns:a16="http://schemas.microsoft.com/office/drawing/2014/main" id="{326C485D-8D75-4067-886A-3CEDF91D98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352" y="1972"/>
                <a:ext cx="1776" cy="1344"/>
              </a:xfrm>
              <a:prstGeom prst="line">
                <a:avLst/>
              </a:pr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  <p:grpSp>
            <p:nvGrpSpPr>
              <p:cNvPr id="11281" name="Group 15">
                <a:extLst>
                  <a:ext uri="{FF2B5EF4-FFF2-40B4-BE49-F238E27FC236}">
                    <a16:creationId xmlns:a16="http://schemas.microsoft.com/office/drawing/2014/main" id="{0AF571C6-5FEA-4B81-A33C-43C6A3AD0B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19" y="1037"/>
                <a:ext cx="3351" cy="2575"/>
                <a:chOff x="1534" y="1268"/>
                <a:chExt cx="3351" cy="2575"/>
              </a:xfrm>
            </p:grpSpPr>
            <p:sp>
              <p:nvSpPr>
                <p:cNvPr id="11282" name="Line 7">
                  <a:extLst>
                    <a:ext uri="{FF2B5EF4-FFF2-40B4-BE49-F238E27FC236}">
                      <a16:creationId xmlns:a16="http://schemas.microsoft.com/office/drawing/2014/main" id="{8F327205-C89F-4D0E-98CE-432EAA1D9D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872" y="1344"/>
                  <a:ext cx="1776" cy="1344"/>
                </a:xfrm>
                <a:prstGeom prst="line">
                  <a:avLst/>
                </a:prstGeom>
                <a:noFill/>
                <a:ln w="28575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  <p:grpSp>
              <p:nvGrpSpPr>
                <p:cNvPr id="11283" name="Group 14">
                  <a:extLst>
                    <a:ext uri="{FF2B5EF4-FFF2-40B4-BE49-F238E27FC236}">
                      <a16:creationId xmlns:a16="http://schemas.microsoft.com/office/drawing/2014/main" id="{6E3AC348-CF46-43AB-8CAF-095141C200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34" y="1268"/>
                  <a:ext cx="3351" cy="2575"/>
                  <a:chOff x="1534" y="1268"/>
                  <a:chExt cx="3351" cy="2575"/>
                </a:xfrm>
              </p:grpSpPr>
              <p:grpSp>
                <p:nvGrpSpPr>
                  <p:cNvPr id="11284" name="Group 6">
                    <a:extLst>
                      <a:ext uri="{FF2B5EF4-FFF2-40B4-BE49-F238E27FC236}">
                        <a16:creationId xmlns:a16="http://schemas.microsoft.com/office/drawing/2014/main" id="{7768285C-1119-462C-8998-53A1AE6FD82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872" y="1440"/>
                    <a:ext cx="2832" cy="2112"/>
                    <a:chOff x="1245" y="1440"/>
                    <a:chExt cx="2832" cy="2112"/>
                  </a:xfrm>
                </p:grpSpPr>
                <p:sp>
                  <p:nvSpPr>
                    <p:cNvPr id="11290" name="Line 4">
                      <a:extLst>
                        <a:ext uri="{FF2B5EF4-FFF2-40B4-BE49-F238E27FC236}">
                          <a16:creationId xmlns:a16="http://schemas.microsoft.com/office/drawing/2014/main" id="{182770AE-38C5-4139-96FF-A10C7CDC166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45" y="1440"/>
                      <a:ext cx="0" cy="211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1291" name="Line 5">
                      <a:extLst>
                        <a:ext uri="{FF2B5EF4-FFF2-40B4-BE49-F238E27FC236}">
                          <a16:creationId xmlns:a16="http://schemas.microsoft.com/office/drawing/2014/main" id="{64BFB6A5-5BC5-4DF9-8B96-5EAF05F0C7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5" y="3552"/>
                      <a:ext cx="2832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11285" name="Text Box 9">
                    <a:extLst>
                      <a:ext uri="{FF2B5EF4-FFF2-40B4-BE49-F238E27FC236}">
                        <a16:creationId xmlns:a16="http://schemas.microsoft.com/office/drawing/2014/main" id="{A0E6B9A3-ADAF-4445-8F2D-FAC8FB41FF3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-2249697">
                    <a:off x="2062" y="2124"/>
                    <a:ext cx="2143" cy="6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009900"/>
                        </a:solidFill>
                        <a:ea typeface="MS PGothic" panose="020B0600070205080204" pitchFamily="34" charset="-128"/>
                      </a:rPr>
                      <a:t>Lern – und Arbeitslust</a:t>
                    </a:r>
                  </a:p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009900"/>
                        </a:solidFill>
                        <a:ea typeface="MS PGothic" panose="020B0600070205080204" pitchFamily="34" charset="-128"/>
                      </a:rPr>
                      <a:t>„Flow“</a:t>
                    </a:r>
                  </a:p>
                </p:txBody>
              </p:sp>
              <p:sp>
                <p:nvSpPr>
                  <p:cNvPr id="11286" name="Text Box 10">
                    <a:extLst>
                      <a:ext uri="{FF2B5EF4-FFF2-40B4-BE49-F238E27FC236}">
                        <a16:creationId xmlns:a16="http://schemas.microsoft.com/office/drawing/2014/main" id="{1D54CF5E-BF07-48FA-B584-CD307D967FB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49" y="2912"/>
                    <a:ext cx="1536" cy="6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FF0000"/>
                        </a:solidFill>
                        <a:ea typeface="MS PGothic" panose="020B0600070205080204" pitchFamily="34" charset="-128"/>
                      </a:rPr>
                      <a:t>Unterforderung</a:t>
                    </a:r>
                  </a:p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FF0000"/>
                        </a:solidFill>
                        <a:ea typeface="MS PGothic" panose="020B0600070205080204" pitchFamily="34" charset="-128"/>
                      </a:rPr>
                      <a:t>Langeweile</a:t>
                    </a:r>
                  </a:p>
                </p:txBody>
              </p:sp>
              <p:sp>
                <p:nvSpPr>
                  <p:cNvPr id="11287" name="Text Box 11">
                    <a:extLst>
                      <a:ext uri="{FF2B5EF4-FFF2-40B4-BE49-F238E27FC236}">
                        <a16:creationId xmlns:a16="http://schemas.microsoft.com/office/drawing/2014/main" id="{0AAF62AD-65F1-4FA8-95A5-F780B389D73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70" y="1268"/>
                    <a:ext cx="1536" cy="64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FF0000"/>
                        </a:solidFill>
                        <a:ea typeface="MS PGothic" panose="020B0600070205080204" pitchFamily="34" charset="-128"/>
                      </a:rPr>
                      <a:t>Überforderung</a:t>
                    </a:r>
                  </a:p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solidFill>
                          <a:srgbClr val="FF0000"/>
                        </a:solidFill>
                        <a:ea typeface="MS PGothic" panose="020B0600070205080204" pitchFamily="34" charset="-128"/>
                      </a:rPr>
                      <a:t>Resignation</a:t>
                    </a:r>
                  </a:p>
                </p:txBody>
              </p:sp>
              <p:sp>
                <p:nvSpPr>
                  <p:cNvPr id="2" name="Text Box 12">
                    <a:extLst>
                      <a:ext uri="{FF2B5EF4-FFF2-40B4-BE49-F238E27FC236}">
                        <a16:creationId xmlns:a16="http://schemas.microsoft.com/office/drawing/2014/main" id="{2BF7B0F6-0C61-495A-B221-04CEF41C8B3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16210782">
                    <a:off x="885" y="2335"/>
                    <a:ext cx="1589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/>
                    <a:ext uri="{91240B29-F687-4f45-9708-019B960494DF}"/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  <a:defRPr/>
                    </a:pPr>
                    <a:r>
                      <a:rPr lang="de-DE" altLang="de-DE" sz="2400" b="1" dirty="0">
                        <a:latin typeface="+mj-lt"/>
                      </a:rPr>
                      <a:t>Anforderungen</a:t>
                    </a:r>
                  </a:p>
                </p:txBody>
              </p:sp>
              <p:sp>
                <p:nvSpPr>
                  <p:cNvPr id="11289" name="Text Box 13">
                    <a:extLst>
                      <a:ext uri="{FF2B5EF4-FFF2-40B4-BE49-F238E27FC236}">
                        <a16:creationId xmlns:a16="http://schemas.microsoft.com/office/drawing/2014/main" id="{F08AB009-E8F1-4C13-90A8-6E99093A405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62" y="3552"/>
                    <a:ext cx="2258" cy="2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algn="ctr" eaLnBrk="1" hangingPunct="1">
                      <a:spcBef>
                        <a:spcPct val="50000"/>
                      </a:spcBef>
                      <a:buFontTx/>
                      <a:buNone/>
                    </a:pPr>
                    <a:r>
                      <a:rPr lang="de-DE" altLang="de-DE" sz="2400" b="1">
                        <a:ea typeface="MS PGothic" panose="020B0600070205080204" pitchFamily="34" charset="-128"/>
                      </a:rPr>
                      <a:t>Fähigkeiten</a:t>
                    </a:r>
                  </a:p>
                </p:txBody>
              </p:sp>
            </p:grpSp>
          </p:grpSp>
        </p:grpSp>
        <p:grpSp>
          <p:nvGrpSpPr>
            <p:cNvPr id="11271" name="Group 27">
              <a:extLst>
                <a:ext uri="{FF2B5EF4-FFF2-40B4-BE49-F238E27FC236}">
                  <a16:creationId xmlns:a16="http://schemas.microsoft.com/office/drawing/2014/main" id="{80CAA632-CBD3-4B3C-BC9B-79C92A0D07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4200" y="2260600"/>
              <a:ext cx="4081463" cy="3505200"/>
              <a:chOff x="1557" y="1424"/>
              <a:chExt cx="2571" cy="2208"/>
            </a:xfrm>
          </p:grpSpPr>
          <p:grpSp>
            <p:nvGrpSpPr>
              <p:cNvPr id="11272" name="Group 25">
                <a:extLst>
                  <a:ext uri="{FF2B5EF4-FFF2-40B4-BE49-F238E27FC236}">
                    <a16:creationId xmlns:a16="http://schemas.microsoft.com/office/drawing/2014/main" id="{95936F31-B1DB-4E99-97C3-93FC76F5E95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57" y="1424"/>
                <a:ext cx="2571" cy="2208"/>
                <a:chOff x="1557" y="1424"/>
                <a:chExt cx="2571" cy="2208"/>
              </a:xfrm>
            </p:grpSpPr>
            <p:grpSp>
              <p:nvGrpSpPr>
                <p:cNvPr id="11274" name="Group 23">
                  <a:extLst>
                    <a:ext uri="{FF2B5EF4-FFF2-40B4-BE49-F238E27FC236}">
                      <a16:creationId xmlns:a16="http://schemas.microsoft.com/office/drawing/2014/main" id="{8E8B1266-5A76-4D7A-92D2-B9B2C68BF9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57" y="2283"/>
                  <a:ext cx="2571" cy="1349"/>
                  <a:chOff x="1557" y="2283"/>
                  <a:chExt cx="2571" cy="1349"/>
                </a:xfrm>
              </p:grpSpPr>
              <p:grpSp>
                <p:nvGrpSpPr>
                  <p:cNvPr id="11276" name="Group 21">
                    <a:extLst>
                      <a:ext uri="{FF2B5EF4-FFF2-40B4-BE49-F238E27FC236}">
                        <a16:creationId xmlns:a16="http://schemas.microsoft.com/office/drawing/2014/main" id="{36A779FC-E872-4692-8238-11DA90167D8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557" y="2768"/>
                    <a:ext cx="795" cy="864"/>
                    <a:chOff x="1557" y="2768"/>
                    <a:chExt cx="795" cy="864"/>
                  </a:xfrm>
                </p:grpSpPr>
                <p:sp>
                  <p:nvSpPr>
                    <p:cNvPr id="11278" name="Line 19">
                      <a:extLst>
                        <a:ext uri="{FF2B5EF4-FFF2-40B4-BE49-F238E27FC236}">
                          <a16:creationId xmlns:a16="http://schemas.microsoft.com/office/drawing/2014/main" id="{BC8B2B51-9DEB-420E-8604-335F4A257AB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57" y="2768"/>
                      <a:ext cx="0" cy="859"/>
                    </a:xfrm>
                    <a:prstGeom prst="line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de-DE"/>
                    </a:p>
                  </p:txBody>
                </p:sp>
                <p:sp>
                  <p:nvSpPr>
                    <p:cNvPr id="11279" name="Line 20">
                      <a:extLst>
                        <a:ext uri="{FF2B5EF4-FFF2-40B4-BE49-F238E27FC236}">
                          <a16:creationId xmlns:a16="http://schemas.microsoft.com/office/drawing/2014/main" id="{CA5A6213-5A12-4A08-A9D0-CABD887E89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57" y="3632"/>
                      <a:ext cx="795" cy="0"/>
                    </a:xfrm>
                    <a:prstGeom prst="line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11277" name="Line 22">
                    <a:extLst>
                      <a:ext uri="{FF2B5EF4-FFF2-40B4-BE49-F238E27FC236}">
                        <a16:creationId xmlns:a16="http://schemas.microsoft.com/office/drawing/2014/main" id="{CE29ABD6-4F32-4F77-9FE6-3320C8B6AE7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52" y="2283"/>
                    <a:ext cx="1776" cy="1344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de-DE"/>
                  </a:p>
                </p:txBody>
              </p:sp>
            </p:grpSp>
            <p:sp>
              <p:nvSpPr>
                <p:cNvPr id="11275" name="Line 24">
                  <a:extLst>
                    <a:ext uri="{FF2B5EF4-FFF2-40B4-BE49-F238E27FC236}">
                      <a16:creationId xmlns:a16="http://schemas.microsoft.com/office/drawing/2014/main" id="{72F392B8-42EE-4532-98A5-8D591505BD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57" y="1424"/>
                  <a:ext cx="1776" cy="1344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11273" name="Line 26">
                <a:extLst>
                  <a:ext uri="{FF2B5EF4-FFF2-40B4-BE49-F238E27FC236}">
                    <a16:creationId xmlns:a16="http://schemas.microsoft.com/office/drawing/2014/main" id="{BD532640-1876-4DEE-9F78-F77792854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3" y="1424"/>
                <a:ext cx="795" cy="859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</p:grpSp>
      <p:cxnSp>
        <p:nvCxnSpPr>
          <p:cNvPr id="28" name="Gerade Verbindung 27">
            <a:extLst>
              <a:ext uri="{FF2B5EF4-FFF2-40B4-BE49-F238E27FC236}">
                <a16:creationId xmlns:a16="http://schemas.microsoft.com/office/drawing/2014/main" id="{D82376BE-BF12-45B5-B762-785947688E83}"/>
              </a:ext>
            </a:extLst>
          </p:cNvPr>
          <p:cNvCxnSpPr/>
          <p:nvPr/>
        </p:nvCxnSpPr>
        <p:spPr>
          <a:xfrm>
            <a:off x="0" y="1019175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544D4B1-5C56-4BC8-B321-7BFA148537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361950"/>
            <a:ext cx="8229600" cy="849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600" dirty="0">
                <a:solidFill>
                  <a:srgbClr val="FF0000"/>
                </a:solidFill>
              </a:rPr>
              <a:t>Ganz praktisch …</a:t>
            </a:r>
          </a:p>
        </p:txBody>
      </p:sp>
      <p:sp>
        <p:nvSpPr>
          <p:cNvPr id="7171" name="Inhaltsplatzhalter 2">
            <a:extLst>
              <a:ext uri="{FF2B5EF4-FFF2-40B4-BE49-F238E27FC236}">
                <a16:creationId xmlns:a16="http://schemas.microsoft.com/office/drawing/2014/main" id="{5AFDB5EB-FA47-4F3C-AEE2-08AFD13BD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1263"/>
            <a:ext cx="8229600" cy="5386089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à"/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Zwischeninformation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im Januar zum Leistungsstand in allen Fächern (anstatt Zwischenzeugnis)</a:t>
            </a:r>
          </a:p>
          <a:p>
            <a:pPr marL="0" indent="0" eaLnBrk="1" hangingPunct="1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r>
              <a:rPr lang="de-DE" altLang="de-DE" sz="12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         (im</a:t>
            </a:r>
            <a:r>
              <a:rPr lang="de-DE" sz="1200" dirty="0">
                <a:solidFill>
                  <a:schemeClr val="accent1">
                    <a:lumMod val="75000"/>
                  </a:schemeClr>
                </a:solidFill>
              </a:rPr>
              <a:t> Schuljahr 2021/22 ist dies der 21. Januar 2022; siehe </a:t>
            </a:r>
            <a:r>
              <a:rPr lang="de-DE" sz="12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https://www.km.bayern.de/ministerium/termine.html</a:t>
            </a:r>
            <a:r>
              <a:rPr lang="de-DE" sz="1200" dirty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pPr marL="0" indent="0" eaLnBrk="1" hangingPunct="1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endParaRPr lang="de-DE" sz="12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à"/>
              <a:defRPr/>
            </a:pP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</a:rPr>
              <a:t>Infoabend(e) bei der (den) gewünschten Schule(n) besuchen </a:t>
            </a:r>
          </a:p>
          <a:p>
            <a:pPr marL="0" indent="0"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Arial" panose="020B0604020202020204" pitchFamily="34" charset="0"/>
              <a:buNone/>
              <a:defRPr/>
            </a:pPr>
            <a:endParaRPr lang="de-DE" sz="12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à"/>
              <a:defRPr/>
            </a:pP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Anfang Mai (2.Mai 2022): </a:t>
            </a: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Übertrittszeugnis </a:t>
            </a:r>
            <a:endParaRPr lang="de-DE" altLang="de-DE" sz="2400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1" eaLnBrk="1" hangingPunct="1"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r>
              <a:rPr lang="de-DE" altLang="de-DE" sz="2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Noten in Deutsch, Mathematik und Heimat –und Sachunterricht</a:t>
            </a:r>
          </a:p>
          <a:p>
            <a:pPr lvl="1" eaLnBrk="1" hangingPunct="1"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r>
              <a:rPr lang="de-DE" altLang="de-DE" sz="2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eine Gesamtdurchschnittsnote dieser drei Fächer </a:t>
            </a:r>
          </a:p>
          <a:p>
            <a:pPr lvl="1" eaLnBrk="1" hangingPunct="1">
              <a:spcBef>
                <a:spcPts val="0"/>
              </a:spcBef>
              <a:buClr>
                <a:schemeClr val="folHlink"/>
              </a:buClr>
              <a:buSzPct val="60000"/>
              <a:defRPr/>
            </a:pPr>
            <a:r>
              <a:rPr lang="de-DE" altLang="de-DE" sz="20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Eignungsempfehlung</a:t>
            </a:r>
            <a:endParaRPr lang="de-DE" altLang="de-DE" sz="2400" dirty="0">
              <a:solidFill>
                <a:schemeClr val="accent1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marL="0" indent="0" eaLnBrk="1" hangingPunct="1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</a:rPr>
              <a:t>     Achtung: Gültigkeit nur für Übertritt im folgenden Schuljahr</a:t>
            </a:r>
          </a:p>
          <a:p>
            <a:pPr marL="0" indent="0" eaLnBrk="1" hangingPunct="1">
              <a:spcBef>
                <a:spcPts val="0"/>
              </a:spcBef>
              <a:buClr>
                <a:schemeClr val="folHlink"/>
              </a:buClr>
              <a:buSzPct val="60000"/>
              <a:buNone/>
              <a:defRPr/>
            </a:pPr>
            <a:endParaRPr lang="de-DE" altLang="de-DE" sz="1200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à"/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Termine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für </a:t>
            </a: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Infoabende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sowie </a:t>
            </a: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Anmeldung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 bei der jeweiligen Schule über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Zeitung, Homepage der aufnehmenden Schule oder auch</a:t>
            </a:r>
            <a:r>
              <a:rPr lang="de-DE" altLang="de-DE" sz="2400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de-DE" altLang="de-DE" sz="2400" dirty="0">
                <a:solidFill>
                  <a:srgbClr val="0000FF"/>
                </a:solidFill>
                <a:cs typeface="Calibri" panose="020F0502020204030204" pitchFamily="34" charset="0"/>
                <a:hlinkClick r:id="rId4"/>
              </a:rPr>
              <a:t>http://www.bildung.augsburg.de</a:t>
            </a:r>
            <a:endParaRPr lang="de-DE" altLang="de-DE" sz="2400" dirty="0">
              <a:solidFill>
                <a:srgbClr val="0000FF"/>
              </a:solidFill>
              <a:cs typeface="Calibri" panose="020F0502020204030204" pitchFamily="34" charset="0"/>
            </a:endParaRPr>
          </a:p>
          <a:p>
            <a:pPr marL="533400" indent="-533400" eaLnBrk="1" hangingPunct="1">
              <a:buClr>
                <a:schemeClr val="bg2"/>
              </a:buClr>
              <a:buSzPct val="75000"/>
              <a:defRPr/>
            </a:pPr>
            <a:r>
              <a:rPr lang="de-DE" altLang="de-DE" sz="2400" dirty="0">
                <a:solidFill>
                  <a:srgbClr val="404040"/>
                </a:solidFill>
                <a:cs typeface="Calibri" panose="020F0502020204030204" pitchFamily="34" charset="0"/>
              </a:rPr>
              <a:t>	</a:t>
            </a:r>
          </a:p>
          <a:p>
            <a:pPr eaLnBrk="1" hangingPunct="1">
              <a:spcBef>
                <a:spcPts val="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à"/>
              <a:defRPr/>
            </a:pPr>
            <a:endParaRPr lang="de-DE" alt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6" name="Foliennummernplatzhalter 3">
            <a:extLst>
              <a:ext uri="{FF2B5EF4-FFF2-40B4-BE49-F238E27FC236}">
                <a16:creationId xmlns:a16="http://schemas.microsoft.com/office/drawing/2014/main" id="{E7C0AA3D-B6B1-4D8A-80FF-76A07F89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1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>
            <a:extLst>
              <a:ext uri="{FF2B5EF4-FFF2-40B4-BE49-F238E27FC236}">
                <a16:creationId xmlns:a16="http://schemas.microsoft.com/office/drawing/2014/main" id="{30EAD5C3-C5EA-45EE-87CB-61EC06F75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3" y="2195513"/>
            <a:ext cx="2532062" cy="97948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 sz="2400">
              <a:solidFill>
                <a:srgbClr val="FFCC00"/>
              </a:solidFill>
            </a:endParaRPr>
          </a:p>
        </p:txBody>
      </p:sp>
      <p:sp>
        <p:nvSpPr>
          <p:cNvPr id="9219" name="Oval 3">
            <a:extLst>
              <a:ext uri="{FF2B5EF4-FFF2-40B4-BE49-F238E27FC236}">
                <a16:creationId xmlns:a16="http://schemas.microsoft.com/office/drawing/2014/main" id="{EC76F444-6B48-49A3-93FD-D20694847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675" y="2220913"/>
            <a:ext cx="2530475" cy="979487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 sz="2400">
              <a:solidFill>
                <a:srgbClr val="FFCC00"/>
              </a:solidFill>
            </a:endParaRPr>
          </a:p>
        </p:txBody>
      </p:sp>
      <p:sp>
        <p:nvSpPr>
          <p:cNvPr id="9220" name="Oval 4">
            <a:extLst>
              <a:ext uri="{FF2B5EF4-FFF2-40B4-BE49-F238E27FC236}">
                <a16:creationId xmlns:a16="http://schemas.microsoft.com/office/drawing/2014/main" id="{D852BD9B-C9E6-4A1A-BABC-3A5172B67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2187575"/>
            <a:ext cx="2530475" cy="97948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 sz="2400">
              <a:solidFill>
                <a:srgbClr val="FFCC00"/>
              </a:solidFill>
            </a:endParaRPr>
          </a:p>
        </p:txBody>
      </p:sp>
      <p:sp>
        <p:nvSpPr>
          <p:cNvPr id="9221" name="Text Box 6">
            <a:extLst>
              <a:ext uri="{FF2B5EF4-FFF2-40B4-BE49-F238E27FC236}">
                <a16:creationId xmlns:a16="http://schemas.microsoft.com/office/drawing/2014/main" id="{575B1C87-F603-4196-97F4-0D7747D40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" y="2424113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400">
                <a:solidFill>
                  <a:srgbClr val="FFCC00"/>
                </a:solidFill>
              </a:rPr>
              <a:t>   </a:t>
            </a:r>
            <a:r>
              <a:rPr lang="de-DE" altLang="de-DE" sz="2400">
                <a:solidFill>
                  <a:schemeClr val="bg1"/>
                </a:solidFill>
              </a:rPr>
              <a:t>Gymnasium</a:t>
            </a:r>
          </a:p>
        </p:txBody>
      </p:sp>
      <p:sp>
        <p:nvSpPr>
          <p:cNvPr id="9222" name="Text Box 7">
            <a:extLst>
              <a:ext uri="{FF2B5EF4-FFF2-40B4-BE49-F238E27FC236}">
                <a16:creationId xmlns:a16="http://schemas.microsoft.com/office/drawing/2014/main" id="{BB1052BC-085A-483B-BFF3-A49B7CE89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0" y="2405063"/>
            <a:ext cx="2133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400">
                <a:solidFill>
                  <a:schemeClr val="bg2"/>
                </a:solidFill>
              </a:rPr>
              <a:t>   </a:t>
            </a:r>
            <a:r>
              <a:rPr lang="de-DE" altLang="de-DE" sz="2400">
                <a:solidFill>
                  <a:schemeClr val="bg1"/>
                </a:solidFill>
              </a:rPr>
              <a:t>Mittelschule</a:t>
            </a:r>
          </a:p>
        </p:txBody>
      </p:sp>
      <p:sp>
        <p:nvSpPr>
          <p:cNvPr id="9223" name="Text Box 8">
            <a:extLst>
              <a:ext uri="{FF2B5EF4-FFF2-40B4-BE49-F238E27FC236}">
                <a16:creationId xmlns:a16="http://schemas.microsoft.com/office/drawing/2014/main" id="{0A492563-F0E6-43F3-B1E2-D1AFE323D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7738" y="2409825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altLang="de-DE" sz="2400">
                <a:solidFill>
                  <a:srgbClr val="FFCC00"/>
                </a:solidFill>
              </a:rPr>
              <a:t>   </a:t>
            </a:r>
            <a:r>
              <a:rPr lang="de-DE" altLang="de-DE" sz="2400">
                <a:solidFill>
                  <a:schemeClr val="bg1"/>
                </a:solidFill>
              </a:rPr>
              <a:t>Realschule</a:t>
            </a: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9211D574-700F-43C7-B916-0DE2121EA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5497513"/>
            <a:ext cx="1828800" cy="784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bis </a:t>
            </a:r>
            <a:r>
              <a:rPr lang="de-DE" altLang="de-DE" b="1">
                <a:solidFill>
                  <a:srgbClr val="FF0000"/>
                </a:solidFill>
              </a:rPr>
              <a:t>2,33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D, M, HSU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39F88037-D6D5-4D67-BA2D-D042DC009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4945063"/>
            <a:ext cx="1524000" cy="4064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/>
              <a:t>geeignet</a:t>
            </a:r>
          </a:p>
        </p:txBody>
      </p:sp>
      <p:sp>
        <p:nvSpPr>
          <p:cNvPr id="34827" name="Line 11">
            <a:extLst>
              <a:ext uri="{FF2B5EF4-FFF2-40B4-BE49-F238E27FC236}">
                <a16:creationId xmlns:a16="http://schemas.microsoft.com/office/drawing/2014/main" id="{D14649C4-7527-4443-AE74-57A045F8E9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0188" y="3135313"/>
            <a:ext cx="9525" cy="1760537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35" name="Line 19">
            <a:extLst>
              <a:ext uri="{FF2B5EF4-FFF2-40B4-BE49-F238E27FC236}">
                <a16:creationId xmlns:a16="http://schemas.microsoft.com/office/drawing/2014/main" id="{95D297A9-3AA8-4C8B-8B29-769B59EA2D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5475" y="3151188"/>
            <a:ext cx="1827213" cy="168275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39" name="Text Box 23">
            <a:extLst>
              <a:ext uri="{FF2B5EF4-FFF2-40B4-BE49-F238E27FC236}">
                <a16:creationId xmlns:a16="http://schemas.microsoft.com/office/drawing/2014/main" id="{0834B16D-9CF7-4A52-9715-3C0C7CD16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8863" y="5461000"/>
            <a:ext cx="1828800" cy="784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bis </a:t>
            </a:r>
            <a:r>
              <a:rPr lang="de-DE" altLang="de-DE" b="1">
                <a:solidFill>
                  <a:srgbClr val="FF0000"/>
                </a:solidFill>
              </a:rPr>
              <a:t>2,66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D, M, HSU</a:t>
            </a:r>
          </a:p>
        </p:txBody>
      </p:sp>
      <p:sp>
        <p:nvSpPr>
          <p:cNvPr id="34840" name="Text Box 24">
            <a:extLst>
              <a:ext uri="{FF2B5EF4-FFF2-40B4-BE49-F238E27FC236}">
                <a16:creationId xmlns:a16="http://schemas.microsoft.com/office/drawing/2014/main" id="{6B63321A-2E48-4739-BCF1-5F751FA27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906963"/>
            <a:ext cx="1524000" cy="4064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/>
              <a:t>geeignet</a:t>
            </a:r>
          </a:p>
        </p:txBody>
      </p:sp>
      <p:sp>
        <p:nvSpPr>
          <p:cNvPr id="34844" name="Text Box 28">
            <a:extLst>
              <a:ext uri="{FF2B5EF4-FFF2-40B4-BE49-F238E27FC236}">
                <a16:creationId xmlns:a16="http://schemas.microsoft.com/office/drawing/2014/main" id="{61C50881-1E3A-4CFE-ACF4-CD2E44B18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7025" y="5472113"/>
            <a:ext cx="1600200" cy="784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ab </a:t>
            </a:r>
            <a:r>
              <a:rPr lang="de-DE" altLang="de-DE" b="1">
                <a:solidFill>
                  <a:srgbClr val="FF0000"/>
                </a:solidFill>
              </a:rPr>
              <a:t>3,00</a:t>
            </a:r>
          </a:p>
          <a:p>
            <a:pPr algn="ctr" eaLnBrk="1" hangingPunct="1">
              <a:spcBef>
                <a:spcPct val="50000"/>
              </a:spcBef>
            </a:pPr>
            <a:r>
              <a:rPr lang="de-DE" altLang="de-DE" b="1"/>
              <a:t>D, M, HSU</a:t>
            </a:r>
          </a:p>
        </p:txBody>
      </p:sp>
      <p:sp>
        <p:nvSpPr>
          <p:cNvPr id="34853" name="Text Box 37">
            <a:extLst>
              <a:ext uri="{FF2B5EF4-FFF2-40B4-BE49-F238E27FC236}">
                <a16:creationId xmlns:a16="http://schemas.microsoft.com/office/drawing/2014/main" id="{16BA9B0B-40A6-4452-A7D4-A36F7F6F3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4825" y="4914900"/>
            <a:ext cx="1295400" cy="4064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altLang="de-DE" sz="2000"/>
              <a:t>geeignet</a:t>
            </a:r>
          </a:p>
        </p:txBody>
      </p:sp>
      <p:sp>
        <p:nvSpPr>
          <p:cNvPr id="34854" name="Line 38">
            <a:extLst>
              <a:ext uri="{FF2B5EF4-FFF2-40B4-BE49-F238E27FC236}">
                <a16:creationId xmlns:a16="http://schemas.microsoft.com/office/drawing/2014/main" id="{A947C10C-C45D-4403-8E83-53BE2AE6D03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10463" y="3306763"/>
            <a:ext cx="1587" cy="1498600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33" name="Rectangle 46">
            <a:extLst>
              <a:ext uri="{FF2B5EF4-FFF2-40B4-BE49-F238E27FC236}">
                <a16:creationId xmlns:a16="http://schemas.microsoft.com/office/drawing/2014/main" id="{C883333F-7438-4787-A865-B6529F984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90638"/>
            <a:ext cx="8694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400" b="1" u="sng">
                <a:solidFill>
                  <a:srgbClr val="FF0000"/>
                </a:solidFill>
              </a:rPr>
              <a:t>Übertrittsbedingungen von Jgst. 4 in Jgst. 5 im Überblick</a:t>
            </a:r>
          </a:p>
        </p:txBody>
      </p:sp>
      <p:sp>
        <p:nvSpPr>
          <p:cNvPr id="9234" name="Line 50">
            <a:extLst>
              <a:ext uri="{FF2B5EF4-FFF2-40B4-BE49-F238E27FC236}">
                <a16:creationId xmlns:a16="http://schemas.microsoft.com/office/drawing/2014/main" id="{B7F1C971-814B-4F22-8FA1-D4AA7802DE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3068638"/>
            <a:ext cx="1871662" cy="15843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34867" name="Line 51">
            <a:extLst>
              <a:ext uri="{FF2B5EF4-FFF2-40B4-BE49-F238E27FC236}">
                <a16:creationId xmlns:a16="http://schemas.microsoft.com/office/drawing/2014/main" id="{9AE19C97-BC61-4760-9123-703D5D1D4E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67275" y="3233738"/>
            <a:ext cx="1876425" cy="1482725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868" name="Line 52">
            <a:extLst>
              <a:ext uri="{FF2B5EF4-FFF2-40B4-BE49-F238E27FC236}">
                <a16:creationId xmlns:a16="http://schemas.microsoft.com/office/drawing/2014/main" id="{B9AB7B32-840D-420C-A729-4207E8CBB6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36800" y="3078163"/>
            <a:ext cx="3949700" cy="1878012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4870" name="Line 54">
            <a:extLst>
              <a:ext uri="{FF2B5EF4-FFF2-40B4-BE49-F238E27FC236}">
                <a16:creationId xmlns:a16="http://schemas.microsoft.com/office/drawing/2014/main" id="{8742CE79-DB0C-4043-AD5C-B8358B2FB6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281363"/>
            <a:ext cx="0" cy="1470025"/>
          </a:xfrm>
          <a:prstGeom prst="line">
            <a:avLst/>
          </a:prstGeom>
          <a:noFill/>
          <a:ln w="222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 animBg="1" autoUpdateAnimBg="0"/>
      <p:bldP spid="34826" grpId="0" animBg="1" autoUpdateAnimBg="0"/>
      <p:bldP spid="34839" grpId="0" animBg="1" autoUpdateAnimBg="0"/>
      <p:bldP spid="34840" grpId="0" animBg="1" autoUpdateAnimBg="0"/>
      <p:bldP spid="34844" grpId="0" animBg="1" autoUpdateAnimBg="0"/>
      <p:bldP spid="3485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>
            <a:extLst>
              <a:ext uri="{FF2B5EF4-FFF2-40B4-BE49-F238E27FC236}">
                <a16:creationId xmlns:a16="http://schemas.microsoft.com/office/drawing/2014/main" id="{420E421C-BCDC-415B-98D1-40600AA5E8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81138" y="330200"/>
            <a:ext cx="6257925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3000" b="1">
                <a:solidFill>
                  <a:srgbClr val="FF0000"/>
                </a:solidFill>
              </a:rPr>
              <a:t>Probeunterricht </a:t>
            </a:r>
            <a:br>
              <a:rPr lang="de-DE" altLang="de-DE" sz="3000" b="1">
                <a:solidFill>
                  <a:srgbClr val="FF0000"/>
                </a:solidFill>
              </a:rPr>
            </a:br>
            <a:r>
              <a:rPr lang="de-DE" altLang="de-DE" sz="3000" b="1">
                <a:solidFill>
                  <a:srgbClr val="FF0000"/>
                </a:solidFill>
              </a:rPr>
              <a:t>an Realschule oder Gymnasium</a:t>
            </a:r>
          </a:p>
        </p:txBody>
      </p:sp>
      <p:sp>
        <p:nvSpPr>
          <p:cNvPr id="10243" name="Foliennummernplatzhalter 5">
            <a:extLst>
              <a:ext uri="{FF2B5EF4-FFF2-40B4-BE49-F238E27FC236}">
                <a16:creationId xmlns:a16="http://schemas.microsoft.com/office/drawing/2014/main" id="{14DD06E7-A299-4A12-A934-21966AEE1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70931DD7-B0C0-4986-9370-35A2013D2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90500" indent="-190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 sz="2000">
              <a:solidFill>
                <a:srgbClr val="3333FF"/>
              </a:solidFill>
            </a:endParaRPr>
          </a:p>
        </p:txBody>
      </p:sp>
      <p:grpSp>
        <p:nvGrpSpPr>
          <p:cNvPr id="10245" name="Group 3">
            <a:extLst>
              <a:ext uri="{FF2B5EF4-FFF2-40B4-BE49-F238E27FC236}">
                <a16:creationId xmlns:a16="http://schemas.microsoft.com/office/drawing/2014/main" id="{C5DC9C3E-89F1-403E-9C5E-A07D2A0F3E9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032000"/>
            <a:ext cx="4081463" cy="3505200"/>
            <a:chOff x="1557" y="1424"/>
            <a:chExt cx="2571" cy="2208"/>
          </a:xfrm>
        </p:grpSpPr>
        <p:grpSp>
          <p:nvGrpSpPr>
            <p:cNvPr id="10247" name="Group 4">
              <a:extLst>
                <a:ext uri="{FF2B5EF4-FFF2-40B4-BE49-F238E27FC236}">
                  <a16:creationId xmlns:a16="http://schemas.microsoft.com/office/drawing/2014/main" id="{3843B9A9-2B50-48A0-AD93-4661AFF9AF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57" y="1424"/>
              <a:ext cx="2571" cy="2208"/>
              <a:chOff x="1557" y="1424"/>
              <a:chExt cx="2571" cy="2208"/>
            </a:xfrm>
          </p:grpSpPr>
          <p:grpSp>
            <p:nvGrpSpPr>
              <p:cNvPr id="10249" name="Group 5">
                <a:extLst>
                  <a:ext uri="{FF2B5EF4-FFF2-40B4-BE49-F238E27FC236}">
                    <a16:creationId xmlns:a16="http://schemas.microsoft.com/office/drawing/2014/main" id="{F8E15F6C-796D-4E79-8FF8-53C1156F64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57" y="2283"/>
                <a:ext cx="2571" cy="1349"/>
                <a:chOff x="1557" y="2283"/>
                <a:chExt cx="2571" cy="1349"/>
              </a:xfrm>
            </p:grpSpPr>
            <p:grpSp>
              <p:nvGrpSpPr>
                <p:cNvPr id="10251" name="Group 6">
                  <a:extLst>
                    <a:ext uri="{FF2B5EF4-FFF2-40B4-BE49-F238E27FC236}">
                      <a16:creationId xmlns:a16="http://schemas.microsoft.com/office/drawing/2014/main" id="{1968E438-FAB9-43DC-909A-77F7D239A9D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557" y="2768"/>
                  <a:ext cx="795" cy="864"/>
                  <a:chOff x="1557" y="2768"/>
                  <a:chExt cx="795" cy="864"/>
                </a:xfrm>
              </p:grpSpPr>
              <p:sp>
                <p:nvSpPr>
                  <p:cNvPr id="10253" name="Line 7">
                    <a:extLst>
                      <a:ext uri="{FF2B5EF4-FFF2-40B4-BE49-F238E27FC236}">
                        <a16:creationId xmlns:a16="http://schemas.microsoft.com/office/drawing/2014/main" id="{183A170E-DADF-460D-9234-AF0BEE55327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57" y="2768"/>
                    <a:ext cx="0" cy="859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de-DE"/>
                  </a:p>
                </p:txBody>
              </p:sp>
              <p:sp>
                <p:nvSpPr>
                  <p:cNvPr id="10254" name="Line 8">
                    <a:extLst>
                      <a:ext uri="{FF2B5EF4-FFF2-40B4-BE49-F238E27FC236}">
                        <a16:creationId xmlns:a16="http://schemas.microsoft.com/office/drawing/2014/main" id="{F43BA5DB-6495-4D08-9DD1-242A3D354ED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1557" y="3632"/>
                    <a:ext cx="795" cy="0"/>
                  </a:xfrm>
                  <a:prstGeom prst="lin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endParaRPr lang="de-DE"/>
                  </a:p>
                </p:txBody>
              </p:sp>
            </p:grpSp>
            <p:sp>
              <p:nvSpPr>
                <p:cNvPr id="10252" name="Line 9">
                  <a:extLst>
                    <a:ext uri="{FF2B5EF4-FFF2-40B4-BE49-F238E27FC236}">
                      <a16:creationId xmlns:a16="http://schemas.microsoft.com/office/drawing/2014/main" id="{863DA41B-5A34-4B2D-A809-B13E171EC9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52" y="2283"/>
                  <a:ext cx="1776" cy="1344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de-DE"/>
                </a:p>
              </p:txBody>
            </p:sp>
          </p:grpSp>
          <p:sp>
            <p:nvSpPr>
              <p:cNvPr id="10250" name="Line 10">
                <a:extLst>
                  <a:ext uri="{FF2B5EF4-FFF2-40B4-BE49-F238E27FC236}">
                    <a16:creationId xmlns:a16="http://schemas.microsoft.com/office/drawing/2014/main" id="{A9E415B3-2354-4440-88C0-90650A5BB1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57" y="1424"/>
                <a:ext cx="1776" cy="1344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endParaRPr lang="de-DE"/>
              </a:p>
            </p:txBody>
          </p:sp>
        </p:grpSp>
        <p:sp>
          <p:nvSpPr>
            <p:cNvPr id="10248" name="Line 11">
              <a:extLst>
                <a:ext uri="{FF2B5EF4-FFF2-40B4-BE49-F238E27FC236}">
                  <a16:creationId xmlns:a16="http://schemas.microsoft.com/office/drawing/2014/main" id="{A5D48C81-4201-403C-980D-043C303C7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3" y="1424"/>
              <a:ext cx="795" cy="859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de-DE"/>
            </a:p>
          </p:txBody>
        </p:sp>
      </p:grpSp>
      <p:sp>
        <p:nvSpPr>
          <p:cNvPr id="10246" name="Text Box 13">
            <a:extLst>
              <a:ext uri="{FF2B5EF4-FFF2-40B4-BE49-F238E27FC236}">
                <a16:creationId xmlns:a16="http://schemas.microsoft.com/office/drawing/2014/main" id="{79761D9F-4790-4AFC-9C3D-817143A43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7620000" cy="454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dirty="0"/>
              <a:t>auf </a:t>
            </a:r>
            <a:r>
              <a:rPr lang="de-DE" altLang="de-DE" sz="1600" b="1" dirty="0"/>
              <a:t>Antrag</a:t>
            </a:r>
            <a:r>
              <a:rPr lang="de-DE" altLang="de-DE" sz="1600" dirty="0"/>
              <a:t> der Erziehungsberechtigten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b="1" dirty="0"/>
              <a:t>dreitägiger</a:t>
            </a:r>
            <a:r>
              <a:rPr lang="de-DE" altLang="de-DE" sz="1600" dirty="0"/>
              <a:t> Probeunterricht in den beiden Fächern </a:t>
            </a:r>
            <a:r>
              <a:rPr lang="de-DE" altLang="de-DE" sz="1600" b="1" dirty="0"/>
              <a:t>Deutsch</a:t>
            </a:r>
            <a:r>
              <a:rPr lang="de-DE" altLang="de-DE" sz="1600" dirty="0"/>
              <a:t> und </a:t>
            </a:r>
            <a:r>
              <a:rPr lang="de-DE" altLang="de-DE" sz="1600" b="1" dirty="0"/>
              <a:t>Mathematik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dirty="0"/>
              <a:t>zentral gestellte </a:t>
            </a:r>
            <a:r>
              <a:rPr lang="de-DE" altLang="de-DE" sz="1600" b="1" dirty="0"/>
              <a:t>schriftliche </a:t>
            </a:r>
            <a:r>
              <a:rPr lang="de-DE" altLang="de-DE" sz="1600" dirty="0"/>
              <a:t>Arbeiten sowie </a:t>
            </a:r>
            <a:r>
              <a:rPr lang="de-DE" altLang="de-DE" sz="1600" b="1" dirty="0"/>
              <a:t>mündliche</a:t>
            </a:r>
            <a:r>
              <a:rPr lang="de-DE" altLang="de-DE" sz="1600" dirty="0"/>
              <a:t> Bewertungen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b="1" dirty="0"/>
              <a:t>Ort: aufnehmende</a:t>
            </a:r>
            <a:r>
              <a:rPr lang="de-DE" altLang="de-DE" sz="1600" dirty="0"/>
              <a:t> Schule 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dirty="0"/>
              <a:t>nur empfehlenswert, wenn die Note geringfügig abweicht und besondere Gründe dafür vorliegen  (z.B. längere Krankheit) </a:t>
            </a:r>
          </a:p>
          <a:p>
            <a:pPr marL="0" indent="0"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de-DE" altLang="de-DE" sz="1600" dirty="0"/>
              <a:t>	</a:t>
            </a:r>
            <a:r>
              <a:rPr lang="de-DE" altLang="de-DE" sz="1600" dirty="0">
                <a:sym typeface="Wingdings" panose="05000000000000000000" pitchFamily="2" charset="2"/>
              </a:rPr>
              <a:t> </a:t>
            </a:r>
            <a:r>
              <a:rPr lang="de-DE" altLang="de-DE" sz="1600" dirty="0"/>
              <a:t>Bitte das Wohl des Kindes im Blick behalten! (Stress, Druck, 	Überforderung, Persönlichkeit)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dirty="0"/>
              <a:t>Probeunterricht bestanden bei mindestens 3/4 oder 4/3 in Deutsch/Mathematik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Ø"/>
            </a:pPr>
            <a:r>
              <a:rPr lang="de-DE" altLang="de-DE" sz="1600" dirty="0"/>
              <a:t>auch bei 4/4 in Deutsch/Mathematik Übertritt bei Elternwille noch möglich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de-DE" alt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6DD32981-7CBA-42FD-8FA4-1665E179E5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283152" cy="9941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sz="2800" b="1" u="sng" dirty="0">
                <a:solidFill>
                  <a:srgbClr val="FF0000"/>
                </a:solidFill>
              </a:rPr>
              <a:t>Die Jahrgangsstufe 5 als Gelenkklasse in der erweiterten Übertrittsphase</a:t>
            </a:r>
            <a:br>
              <a:rPr lang="de-DE" altLang="de-DE" sz="2800" b="1" u="sng" dirty="0">
                <a:solidFill>
                  <a:srgbClr val="FF0000"/>
                </a:solidFill>
              </a:rPr>
            </a:br>
            <a:endParaRPr lang="de-DE" altLang="de-DE" sz="2800" b="1" u="sng" dirty="0">
              <a:solidFill>
                <a:srgbClr val="FF0000"/>
              </a:solidFill>
            </a:endParaRPr>
          </a:p>
        </p:txBody>
      </p:sp>
      <p:sp>
        <p:nvSpPr>
          <p:cNvPr id="11267" name="Foliennummernplatzhalter 3">
            <a:extLst>
              <a:ext uri="{FF2B5EF4-FFF2-40B4-BE49-F238E27FC236}">
                <a16:creationId xmlns:a16="http://schemas.microsoft.com/office/drawing/2014/main" id="{E2EDCC5B-BA4D-47B0-B1B6-634F24A8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9AB91-30DC-4AB8-80F5-54A7AB4B7A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09857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à"/>
              <a:defRPr/>
            </a:pPr>
            <a:r>
              <a:rPr lang="de-DE" altLang="de-DE" sz="2400" dirty="0"/>
              <a:t>Möglichkeit, den gewählten Bildungsweg zu reflektieren</a:t>
            </a:r>
          </a:p>
          <a:p>
            <a:pPr marL="0" indent="0">
              <a:buNone/>
              <a:defRPr/>
            </a:pPr>
            <a:endParaRPr lang="de-DE" altLang="de-DE" sz="24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br>
              <a:rPr lang="de-DE" altLang="de-DE" sz="2400" dirty="0">
                <a:solidFill>
                  <a:srgbClr val="FF0000"/>
                </a:solidFill>
              </a:rPr>
            </a:br>
            <a:r>
              <a:rPr lang="de-DE" altLang="de-DE" sz="2400" b="1" u="sng" dirty="0">
                <a:solidFill>
                  <a:srgbClr val="FF0000"/>
                </a:solidFill>
              </a:rPr>
              <a:t>Übertritt aus </a:t>
            </a:r>
            <a:r>
              <a:rPr lang="de-DE" altLang="de-DE" sz="2400" b="1" u="sng" dirty="0" err="1">
                <a:solidFill>
                  <a:srgbClr val="FF0000"/>
                </a:solidFill>
              </a:rPr>
              <a:t>Jgst</a:t>
            </a:r>
            <a:r>
              <a:rPr lang="de-DE" altLang="de-DE" sz="2400" b="1" u="sng" dirty="0">
                <a:solidFill>
                  <a:srgbClr val="FF0000"/>
                </a:solidFill>
              </a:rPr>
              <a:t> 5 in </a:t>
            </a:r>
            <a:r>
              <a:rPr lang="de-DE" altLang="de-DE" sz="2400" b="1" u="sng" dirty="0" err="1">
                <a:solidFill>
                  <a:srgbClr val="FF0000"/>
                </a:solidFill>
              </a:rPr>
              <a:t>Jgst</a:t>
            </a:r>
            <a:r>
              <a:rPr lang="de-DE" altLang="de-DE" sz="2400" b="1" u="sng" dirty="0">
                <a:solidFill>
                  <a:srgbClr val="FF0000"/>
                </a:solidFill>
              </a:rPr>
              <a:t> 5:</a:t>
            </a:r>
            <a:endParaRPr lang="de-DE" sz="2400" dirty="0"/>
          </a:p>
          <a:p>
            <a:pPr marL="0" indent="0">
              <a:buFont typeface="Arial" charset="0"/>
              <a:buNone/>
              <a:defRPr/>
            </a:pPr>
            <a:r>
              <a:rPr lang="de-DE" sz="2400" dirty="0"/>
              <a:t>Durchschnittsnoten beim Übertritt von </a:t>
            </a:r>
          </a:p>
          <a:p>
            <a:pPr>
              <a:defRPr/>
            </a:pPr>
            <a:r>
              <a:rPr lang="de-DE" sz="2400" b="1" dirty="0">
                <a:solidFill>
                  <a:srgbClr val="FF0000"/>
                </a:solidFill>
              </a:rPr>
              <a:t>Mittelschule an Realschule</a:t>
            </a:r>
            <a:r>
              <a:rPr lang="de-DE" sz="2400" dirty="0"/>
              <a:t>: 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2,50</a:t>
            </a:r>
            <a:r>
              <a:rPr lang="de-DE" sz="2400" dirty="0"/>
              <a:t> im </a:t>
            </a:r>
            <a:r>
              <a:rPr lang="de-DE" sz="2400" u="sng" dirty="0"/>
              <a:t>Jahreszeugnis</a:t>
            </a:r>
            <a:r>
              <a:rPr lang="de-DE" sz="2400" dirty="0"/>
              <a:t> in Deutsch und Mathematik</a:t>
            </a:r>
          </a:p>
          <a:p>
            <a:pPr>
              <a:defRPr/>
            </a:pPr>
            <a:r>
              <a:rPr lang="de-DE" sz="2400" b="1" dirty="0">
                <a:solidFill>
                  <a:srgbClr val="FF0000"/>
                </a:solidFill>
              </a:rPr>
              <a:t>Mittelschule an Gymnasium</a:t>
            </a:r>
            <a:r>
              <a:rPr lang="de-DE" sz="2400" dirty="0">
                <a:solidFill>
                  <a:srgbClr val="FF0000"/>
                </a:solidFill>
              </a:rPr>
              <a:t>: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2,00</a:t>
            </a:r>
            <a:r>
              <a:rPr lang="de-DE" sz="2400" dirty="0"/>
              <a:t> Im </a:t>
            </a:r>
            <a:r>
              <a:rPr lang="de-DE" sz="2400" u="sng" dirty="0"/>
              <a:t>Jahreszeugnis</a:t>
            </a:r>
            <a:r>
              <a:rPr lang="de-DE" sz="2400" dirty="0"/>
              <a:t> in Deutsch und Mathematik</a:t>
            </a:r>
          </a:p>
          <a:p>
            <a:pPr>
              <a:defRPr/>
            </a:pPr>
            <a:r>
              <a:rPr lang="de-DE" sz="2400" b="1" dirty="0">
                <a:solidFill>
                  <a:srgbClr val="FF0000"/>
                </a:solidFill>
              </a:rPr>
              <a:t>Realschule an Gymnasium</a:t>
            </a:r>
            <a:r>
              <a:rPr lang="de-DE" sz="2400" dirty="0">
                <a:solidFill>
                  <a:srgbClr val="FF0000"/>
                </a:solidFill>
              </a:rPr>
              <a:t>: </a:t>
            </a:r>
            <a:r>
              <a:rPr lang="de-DE" sz="2400" dirty="0"/>
              <a:t>mit Vorrückungserlaubnis und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2,50</a:t>
            </a:r>
            <a:r>
              <a:rPr lang="de-DE" sz="2400" dirty="0"/>
              <a:t> im </a:t>
            </a:r>
            <a:r>
              <a:rPr lang="de-DE" sz="2400" u="sng" dirty="0"/>
              <a:t>Jahreszeugnis</a:t>
            </a:r>
            <a:r>
              <a:rPr lang="de-DE" sz="2400" dirty="0"/>
              <a:t> in Deutsch  und Mathematik</a:t>
            </a:r>
          </a:p>
          <a:p>
            <a:pPr>
              <a:defRPr/>
            </a:pPr>
            <a:endParaRPr lang="de-DE" sz="2400" dirty="0"/>
          </a:p>
          <a:p>
            <a:pPr marL="0" indent="0">
              <a:buNone/>
              <a:defRPr/>
            </a:pPr>
            <a:endParaRPr lang="de-DE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747</Words>
  <Application>Microsoft Office PowerPoint</Application>
  <PresentationFormat>Bildschirmpräsentation (4:3)</PresentationFormat>
  <Paragraphs>170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Times New Roman</vt:lpstr>
      <vt:lpstr>Wingdings</vt:lpstr>
      <vt:lpstr>Larissa-Design</vt:lpstr>
      <vt:lpstr>HERZLICH WILLKOMMEN  zur virtuellen    Informationspräsentation  zum  Übertritt von der 4. in die 5. Klasse im Schuljahr  2021/2022</vt:lpstr>
      <vt:lpstr>PowerPoint-Präsentation</vt:lpstr>
      <vt:lpstr>Eignungsprognose für den Übertritt</vt:lpstr>
      <vt:lpstr>PowerPoint-Präsentation</vt:lpstr>
      <vt:lpstr>Optimale Lernbedingungen </vt:lpstr>
      <vt:lpstr>Ganz praktisch …</vt:lpstr>
      <vt:lpstr>PowerPoint-Präsentation</vt:lpstr>
      <vt:lpstr>Probeunterricht  an Realschule oder Gymnasium</vt:lpstr>
      <vt:lpstr>Die Jahrgangsstufe 5 als Gelenkklasse in der erweiterten Übertrittsphase </vt:lpstr>
      <vt:lpstr>PowerPoint-Präsentation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des Elternabends</dc:title>
  <dc:creator>Hab</dc:creator>
  <cp:lastModifiedBy>Heike Lichtenstern</cp:lastModifiedBy>
  <cp:revision>164</cp:revision>
  <dcterms:created xsi:type="dcterms:W3CDTF">2009-07-04T14:00:37Z</dcterms:created>
  <dcterms:modified xsi:type="dcterms:W3CDTF">2021-11-21T14:46:48Z</dcterms:modified>
</cp:coreProperties>
</file>